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309" r:id="rId5"/>
    <p:sldId id="259" r:id="rId6"/>
    <p:sldId id="331" r:id="rId7"/>
    <p:sldId id="263" r:id="rId8"/>
    <p:sldId id="265" r:id="rId9"/>
    <p:sldId id="267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9" r:id="rId18"/>
    <p:sldId id="317" r:id="rId19"/>
    <p:sldId id="318" r:id="rId20"/>
    <p:sldId id="323" r:id="rId21"/>
    <p:sldId id="320" r:id="rId22"/>
    <p:sldId id="321" r:id="rId23"/>
    <p:sldId id="322" r:id="rId24"/>
    <p:sldId id="324" r:id="rId25"/>
    <p:sldId id="325" r:id="rId26"/>
    <p:sldId id="326" r:id="rId27"/>
    <p:sldId id="327" r:id="rId28"/>
    <p:sldId id="329" r:id="rId29"/>
    <p:sldId id="328" r:id="rId30"/>
    <p:sldId id="290" r:id="rId31"/>
    <p:sldId id="277" r:id="rId32"/>
    <p:sldId id="334" r:id="rId33"/>
    <p:sldId id="292" r:id="rId34"/>
    <p:sldId id="335" r:id="rId35"/>
    <p:sldId id="280" r:id="rId36"/>
    <p:sldId id="279" r:id="rId37"/>
    <p:sldId id="298" r:id="rId38"/>
    <p:sldId id="303" r:id="rId39"/>
    <p:sldId id="300" r:id="rId40"/>
    <p:sldId id="287" r:id="rId41"/>
    <p:sldId id="308" r:id="rId42"/>
    <p:sldId id="301" r:id="rId43"/>
    <p:sldId id="281" r:id="rId44"/>
    <p:sldId id="297" r:id="rId45"/>
    <p:sldId id="304" r:id="rId46"/>
    <p:sldId id="332" r:id="rId47"/>
    <p:sldId id="333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EC1"/>
    <a:srgbClr val="FD0E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7A551E-4D53-1640-B738-B6503DD833B4}" v="117" dt="2023-11-18T18:54:28.0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20"/>
    <p:restoredTop sz="94630"/>
  </p:normalViewPr>
  <p:slideViewPr>
    <p:cSldViewPr snapToGrid="0">
      <p:cViewPr varScale="1">
        <p:scale>
          <a:sx n="65" d="100"/>
          <a:sy n="65" d="100"/>
        </p:scale>
        <p:origin x="912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62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36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50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30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2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2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3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1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71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0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4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cdcs.ed.ac.uk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1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D44A4-BF46-4784-BC3D-5888E1A8829D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1B69-3E12-4150-A1B8-8D1F0EAF92A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E370CB-DD4D-B75F-E25F-9BC752DDDC47}"/>
              </a:ext>
            </a:extLst>
          </p:cNvPr>
          <p:cNvSpPr/>
          <p:nvPr userDrawn="1"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C80E56-0161-7D12-8691-E6B206025E2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3A9C47-BA3B-7A67-7E86-4179C8D70200}"/>
              </a:ext>
            </a:extLst>
          </p:cNvPr>
          <p:cNvSpPr/>
          <p:nvPr userDrawn="1"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none" dirty="0">
                <a:solidFill>
                  <a:srgbClr val="00CEC1"/>
                </a:solidFill>
                <a:latin typeface="Source Sans Pro" panose="020B0503030403020204" pitchFamily="34" charset="0"/>
                <a:hlinkClick r:id="rId1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www.cdcs.ed.ac.uk</a:t>
            </a:r>
            <a:endParaRPr lang="en-GB" u="none" dirty="0">
              <a:solidFill>
                <a:srgbClr val="00CEC1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7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>
              <a:lumMod val="50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learn/latex/Bold%2C_italics_and_underlin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learn/latex/Sections_and_chapt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learn/latex/Text_alignment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tex-tables.com/" TargetMode="External"/><Relationship Id="rId2" Type="http://schemas.openxmlformats.org/officeDocument/2006/relationships/hyperlink" Target="https://www.tablesgenerato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learn/latex/Wrapping_text_around_figures" TargetMode="External"/><Relationship Id="rId2" Type="http://schemas.openxmlformats.org/officeDocument/2006/relationships/hyperlink" Target="https://www.overleaf.com/learn/latex/Using_colours_in_LaTe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verleaf.com/learn/latex/Mathematical_expression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learn/latex/Biblatex_citation_styles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S-training/LaTeXandOverleaf2023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extensions.libreoffice.org/extensions/writer2latex-1/1-6.1" TargetMode="External"/><Relationship Id="rId2" Type="http://schemas.openxmlformats.org/officeDocument/2006/relationships/hyperlink" Target="https://www.overleaf.com/learn/latex/Knitr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s.ed.ac.uk/events/phd-ecr-social-11-23" TargetMode="External"/><Relationship Id="rId2" Type="http://schemas.openxmlformats.org/officeDocument/2006/relationships/hyperlink" Target="https://forms.office.com/r/YYNrqvuNr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dcs.ed.ac.uk/events/annual-lecture-2023" TargetMode="External"/><Relationship Id="rId5" Type="http://schemas.openxmlformats.org/officeDocument/2006/relationships/hyperlink" Target="https://www.cdcs.ed.ac.uk/events/masterclass-pedro-jacobetty" TargetMode="External"/><Relationship Id="rId4" Type="http://schemas.openxmlformats.org/officeDocument/2006/relationships/hyperlink" Target="https://www.cdcs.ed.ac.uk/events/town-hall-autumn-202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harelatex.com/template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E543F-1C2A-F50E-5494-B002BA4E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 descr="A person holding a bottle and glasses on a desk&#10;&#10;Description automatically generated">
            <a:extLst>
              <a:ext uri="{FF2B5EF4-FFF2-40B4-BE49-F238E27FC236}">
                <a16:creationId xmlns:a16="http://schemas.microsoft.com/office/drawing/2014/main" id="{B17E0D4C-E2F9-3A99-05D6-6DEF97A94D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32B5340-7FB2-058B-E5CD-DB4E4F981E1B}"/>
              </a:ext>
            </a:extLst>
          </p:cNvPr>
          <p:cNvSpPr txBox="1"/>
          <p:nvPr/>
        </p:nvSpPr>
        <p:spPr>
          <a:xfrm>
            <a:off x="5060374" y="2055813"/>
            <a:ext cx="7076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Using LaTeX and Overleaf </a:t>
            </a:r>
          </a:p>
        </p:txBody>
      </p:sp>
    </p:spTree>
    <p:extLst>
      <p:ext uri="{BB962C8B-B14F-4D97-AF65-F5344CB8AC3E}">
        <p14:creationId xmlns:p14="http://schemas.microsoft.com/office/powerpoint/2010/main" val="2828852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15864-B9D4-AF1A-5AB2-D8B5F25D8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Overleaf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29BB32-3EEA-53E4-495D-A7BA71FA8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100" y="1403386"/>
            <a:ext cx="9065473" cy="4947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4E5BCC-85F1-6929-1D3C-27D38A02F9D3}"/>
              </a:ext>
            </a:extLst>
          </p:cNvPr>
          <p:cNvSpPr txBox="1"/>
          <p:nvPr/>
        </p:nvSpPr>
        <p:spPr>
          <a:xfrm>
            <a:off x="1427152" y="2756252"/>
            <a:ext cx="952483" cy="646331"/>
          </a:xfrm>
          <a:prstGeom prst="rect">
            <a:avLst/>
          </a:prstGeom>
          <a:solidFill>
            <a:schemeClr val="bg1"/>
          </a:solidFill>
          <a:ln w="28575">
            <a:solidFill>
              <a:srgbClr val="00CEC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Files/ folders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E3D2C3-0330-9558-094F-6653D3145B71}"/>
              </a:ext>
            </a:extLst>
          </p:cNvPr>
          <p:cNvSpPr txBox="1"/>
          <p:nvPr/>
        </p:nvSpPr>
        <p:spPr>
          <a:xfrm>
            <a:off x="5363645" y="2217155"/>
            <a:ext cx="952484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00CEC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LaTeX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DFED5E-978A-5B08-281B-795EF90AF9C7}"/>
              </a:ext>
            </a:extLst>
          </p:cNvPr>
          <p:cNvSpPr txBox="1"/>
          <p:nvPr/>
        </p:nvSpPr>
        <p:spPr>
          <a:xfrm>
            <a:off x="9068650" y="2263322"/>
            <a:ext cx="1219956" cy="646331"/>
          </a:xfrm>
          <a:prstGeom prst="rect">
            <a:avLst/>
          </a:prstGeom>
          <a:solidFill>
            <a:schemeClr val="bg1"/>
          </a:solidFill>
          <a:ln w="28575">
            <a:solidFill>
              <a:srgbClr val="00CEC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Compiled PDF</a:t>
            </a:r>
          </a:p>
        </p:txBody>
      </p:sp>
    </p:spTree>
    <p:extLst>
      <p:ext uri="{BB962C8B-B14F-4D97-AF65-F5344CB8AC3E}">
        <p14:creationId xmlns:p14="http://schemas.microsoft.com/office/powerpoint/2010/main" val="1467239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21E3A-6E1F-71D5-AA1D-D52ADD6C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LaTeX document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CBADC-A965-67ED-CFDB-A4573EBC0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73475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.</a:t>
            </a:r>
            <a:r>
              <a:rPr lang="en-US" b="1" dirty="0" err="1"/>
              <a:t>tex</a:t>
            </a:r>
            <a:r>
              <a:rPr lang="en-US" b="1" dirty="0"/>
              <a:t> file(s) </a:t>
            </a:r>
            <a:r>
              <a:rPr lang="en-US" dirty="0"/>
              <a:t>– contain content/text/commands</a:t>
            </a:r>
          </a:p>
          <a:p>
            <a:pPr lvl="1"/>
            <a:r>
              <a:rPr lang="en-US" dirty="0"/>
              <a:t>this is where your writing goes</a:t>
            </a:r>
          </a:p>
          <a:p>
            <a:r>
              <a:rPr lang="en-US" b="1" dirty="0"/>
              <a:t>.bib file(s) </a:t>
            </a:r>
            <a:r>
              <a:rPr lang="en-US" dirty="0"/>
              <a:t>– contain your bibliography entries</a:t>
            </a:r>
          </a:p>
          <a:p>
            <a:pPr lvl="1"/>
            <a:r>
              <a:rPr lang="en-US" dirty="0"/>
              <a:t>different ways of generating these – we will learn about this next week!</a:t>
            </a:r>
          </a:p>
          <a:p>
            <a:r>
              <a:rPr lang="en-US" b="1" dirty="0"/>
              <a:t>Image files </a:t>
            </a:r>
            <a:r>
              <a:rPr lang="en-US" dirty="0"/>
              <a:t>added to your document (.</a:t>
            </a:r>
            <a:r>
              <a:rPr lang="en-US" dirty="0" err="1"/>
              <a:t>png</a:t>
            </a:r>
            <a:r>
              <a:rPr lang="en-US" dirty="0"/>
              <a:t>, .jpg, .pdf)</a:t>
            </a:r>
          </a:p>
          <a:p>
            <a:r>
              <a:rPr lang="en-US" dirty="0"/>
              <a:t>Sometimes, especially in templates, .</a:t>
            </a:r>
            <a:r>
              <a:rPr lang="en-US" dirty="0" err="1"/>
              <a:t>cls</a:t>
            </a:r>
            <a:r>
              <a:rPr lang="en-US" dirty="0"/>
              <a:t>, .</a:t>
            </a:r>
            <a:r>
              <a:rPr lang="en-US" dirty="0" err="1"/>
              <a:t>sty</a:t>
            </a:r>
            <a:r>
              <a:rPr lang="en-US" dirty="0"/>
              <a:t> and other files that specify styles, custom commands, bibliography styles, etc.</a:t>
            </a:r>
          </a:p>
          <a:p>
            <a:pPr lvl="1"/>
            <a:r>
              <a:rPr lang="en-US" dirty="0"/>
              <a:t>You don’t need to edit these (and are often not permitted to) if you’re using a template provided by a journal/conference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74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2C675-60C4-A53E-A866-A345186CC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main.tex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7CD8DE-567B-F893-48CE-553EF44D6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66" y="1440487"/>
            <a:ext cx="5190185" cy="4130088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34631F78-0CAE-1EF7-65EC-1E0B22145A56}"/>
              </a:ext>
            </a:extLst>
          </p:cNvPr>
          <p:cNvSpPr/>
          <p:nvPr/>
        </p:nvSpPr>
        <p:spPr>
          <a:xfrm>
            <a:off x="5731099" y="1440487"/>
            <a:ext cx="364901" cy="1821086"/>
          </a:xfrm>
          <a:prstGeom prst="righ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FCBA74-E04C-9D7A-AD8A-2B4DB9973D0D}"/>
              </a:ext>
            </a:extLst>
          </p:cNvPr>
          <p:cNvSpPr txBox="1"/>
          <p:nvPr/>
        </p:nvSpPr>
        <p:spPr>
          <a:xfrm>
            <a:off x="6250548" y="1685585"/>
            <a:ext cx="5428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Preamble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specify document class, title, author, date,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load and configure 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can be quite long in templates/complex documents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62229752-C292-9ED6-01B0-9F264AB7BE09}"/>
              </a:ext>
            </a:extLst>
          </p:cNvPr>
          <p:cNvSpPr/>
          <p:nvPr/>
        </p:nvSpPr>
        <p:spPr>
          <a:xfrm>
            <a:off x="5731098" y="3387455"/>
            <a:ext cx="364901" cy="2183119"/>
          </a:xfrm>
          <a:prstGeom prst="righ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081834-7901-D178-F698-23392854EAE1}"/>
              </a:ext>
            </a:extLst>
          </p:cNvPr>
          <p:cNvSpPr txBox="1"/>
          <p:nvPr/>
        </p:nvSpPr>
        <p:spPr>
          <a:xfrm>
            <a:off x="6250546" y="3760756"/>
            <a:ext cx="59650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 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starts with \begin{document}, ends with \end{document}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first command is normally \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maketitle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where all your content goes</a:t>
            </a:r>
          </a:p>
        </p:txBody>
      </p:sp>
    </p:spTree>
    <p:extLst>
      <p:ext uri="{BB962C8B-B14F-4D97-AF65-F5344CB8AC3E}">
        <p14:creationId xmlns:p14="http://schemas.microsoft.com/office/powerpoint/2010/main" val="1818749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0BC7-14ED-4BFF-C66F-12F147BAB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yourselves!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718CC-83E3-C2F4-4B0A-DC7CE057E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2746" cy="4030107"/>
          </a:xfrm>
        </p:spPr>
        <p:txBody>
          <a:bodyPr/>
          <a:lstStyle/>
          <a:p>
            <a:r>
              <a:rPr lang="en-US" dirty="0"/>
              <a:t>Work in pairs</a:t>
            </a:r>
          </a:p>
          <a:p>
            <a:r>
              <a:rPr lang="en-US" dirty="0"/>
              <a:t>One person creates a new LaTeX document on Overleaf and shares it with the other person</a:t>
            </a:r>
          </a:p>
          <a:p>
            <a:r>
              <a:rPr lang="en-US" dirty="0"/>
              <a:t>You can now collaborate in this document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650217-DBBB-D8AE-82CA-8D6F075B2698}"/>
              </a:ext>
            </a:extLst>
          </p:cNvPr>
          <p:cNvSpPr txBox="1">
            <a:spLocks/>
          </p:cNvSpPr>
          <p:nvPr/>
        </p:nvSpPr>
        <p:spPr>
          <a:xfrm>
            <a:off x="6714188" y="1571223"/>
            <a:ext cx="5257800" cy="44560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by step instructions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Log in / sign up on </a:t>
            </a:r>
            <a:r>
              <a:rPr lang="en-US" dirty="0" err="1"/>
              <a:t>overleaf.com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 “Blank project”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Enter your partner’s Overleaf account email and click “share”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other person will receive an email with a link to the document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A044A-0833-A360-D66F-AE6992B43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7931" y="2477966"/>
            <a:ext cx="2163651" cy="4889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6A98A5-5C7C-5441-5177-CC26D4592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813" y="3467135"/>
            <a:ext cx="1236372" cy="51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99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20A12-A098-BB3D-696D-BC6511AAF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LaTeX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74FCB-3435-867F-1CBA-DD932CC95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use commands to do basically anything in LaTeX: format text, add images, create tables, etc.</a:t>
            </a:r>
          </a:p>
          <a:p>
            <a:r>
              <a:rPr lang="en-US" dirty="0"/>
              <a:t>Commands typically take this form: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4400" b="1" dirty="0"/>
              <a:t>\</a:t>
            </a:r>
            <a:r>
              <a:rPr lang="en-US" sz="4400" b="1" dirty="0" err="1"/>
              <a:t>commandname</a:t>
            </a:r>
            <a:r>
              <a:rPr lang="en-US" sz="4400" b="1" dirty="0"/>
              <a:t>[config options]{…}</a:t>
            </a:r>
          </a:p>
          <a:p>
            <a:pPr marL="0" indent="0">
              <a:buNone/>
            </a:pPr>
            <a:endParaRPr lang="en-US" sz="4400" b="1" dirty="0"/>
          </a:p>
          <a:p>
            <a:pPr marL="0" indent="0">
              <a:buNone/>
            </a:pPr>
            <a:r>
              <a:rPr lang="en-US" sz="4400" b="1" dirty="0"/>
              <a:t>\</a:t>
            </a:r>
            <a:r>
              <a:rPr lang="en-US" sz="4400" b="1" dirty="0" err="1"/>
              <a:t>commandname</a:t>
            </a:r>
            <a:r>
              <a:rPr lang="en-US" sz="4400" b="1" dirty="0"/>
              <a:t>{…}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717EA64A-DD8A-1B22-3D78-BA2949E21A79}"/>
              </a:ext>
            </a:extLst>
          </p:cNvPr>
          <p:cNvSpPr/>
          <p:nvPr/>
        </p:nvSpPr>
        <p:spPr>
          <a:xfrm rot="5400000">
            <a:off x="6806137" y="2446426"/>
            <a:ext cx="250020" cy="3857224"/>
          </a:xfrm>
          <a:prstGeom prst="rightBrace">
            <a:avLst/>
          </a:prstGeom>
          <a:ln w="28575">
            <a:solidFill>
              <a:srgbClr val="FD0E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0ABB9-BDD5-37FF-F0D4-DFC4A7BEAACC}"/>
              </a:ext>
            </a:extLst>
          </p:cNvPr>
          <p:cNvSpPr txBox="1"/>
          <p:nvPr/>
        </p:nvSpPr>
        <p:spPr>
          <a:xfrm>
            <a:off x="6430849" y="4500048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1723788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73455-AE5B-03B7-4952-42EA006AE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E30B4-BBB8-D946-75CC-187D5EA6C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07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>
                <a:cs typeface="Menlo" panose="020B0609030804020204" pitchFamily="49" charset="0"/>
              </a:rPr>
              <a:t>\</a:t>
            </a:r>
            <a:r>
              <a:rPr lang="en-US" sz="3600" dirty="0" err="1">
                <a:cs typeface="Menlo" panose="020B0609030804020204" pitchFamily="49" charset="0"/>
              </a:rPr>
              <a:t>textit</a:t>
            </a:r>
            <a:r>
              <a:rPr lang="en-US" sz="3600" dirty="0">
                <a:cs typeface="Menlo" panose="020B0609030804020204" pitchFamily="49" charset="0"/>
              </a:rPr>
              <a:t>{</a:t>
            </a:r>
            <a:r>
              <a:rPr lang="en-US" sz="3600" i="1" dirty="0">
                <a:cs typeface="Menlo" panose="020B0609030804020204" pitchFamily="49" charset="0"/>
              </a:rPr>
              <a:t>everything in here is italic</a:t>
            </a:r>
            <a:r>
              <a:rPr lang="en-US" sz="3600" dirty="0">
                <a:cs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900" b="1" dirty="0">
                <a:cs typeface="Menlo" panose="020B0609030804020204" pitchFamily="49" charset="0"/>
              </a:rPr>
              <a:t>Shortcut: </a:t>
            </a:r>
            <a:r>
              <a:rPr lang="en-US" sz="1900" dirty="0" err="1">
                <a:cs typeface="Menlo" panose="020B0609030804020204" pitchFamily="49" charset="0"/>
              </a:rPr>
              <a:t>Cmd+I</a:t>
            </a:r>
            <a:r>
              <a:rPr lang="en-US" sz="1900" dirty="0">
                <a:cs typeface="Menlo" panose="020B0609030804020204" pitchFamily="49" charset="0"/>
              </a:rPr>
              <a:t> (Mac) / </a:t>
            </a:r>
            <a:r>
              <a:rPr lang="en-US" sz="1900" dirty="0" err="1">
                <a:cs typeface="Menlo" panose="020B0609030804020204" pitchFamily="49" charset="0"/>
              </a:rPr>
              <a:t>Ctrl+I</a:t>
            </a:r>
            <a:r>
              <a:rPr lang="en-US" sz="1900" dirty="0">
                <a:cs typeface="Menlo" panose="020B0609030804020204" pitchFamily="49" charset="0"/>
              </a:rPr>
              <a:t> (Windows)</a:t>
            </a:r>
          </a:p>
          <a:p>
            <a:endParaRPr lang="en-US" sz="3600" dirty="0"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3600" dirty="0">
                <a:cs typeface="Menlo" panose="020B0609030804020204" pitchFamily="49" charset="0"/>
              </a:rPr>
              <a:t>\</a:t>
            </a:r>
            <a:r>
              <a:rPr lang="en-US" sz="3600" dirty="0" err="1">
                <a:cs typeface="Menlo" panose="020B0609030804020204" pitchFamily="49" charset="0"/>
              </a:rPr>
              <a:t>textbf</a:t>
            </a:r>
            <a:r>
              <a:rPr lang="en-US" sz="3600" dirty="0">
                <a:cs typeface="Menlo" panose="020B0609030804020204" pitchFamily="49" charset="0"/>
              </a:rPr>
              <a:t>{</a:t>
            </a:r>
            <a:r>
              <a:rPr lang="en-US" sz="3600" b="1" dirty="0">
                <a:cs typeface="Menlo" panose="020B0609030804020204" pitchFamily="49" charset="0"/>
              </a:rPr>
              <a:t>everything in here is bold</a:t>
            </a:r>
            <a:r>
              <a:rPr lang="en-US" sz="3600" dirty="0">
                <a:cs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900" b="1" dirty="0">
                <a:cs typeface="Menlo" panose="020B0609030804020204" pitchFamily="49" charset="0"/>
              </a:rPr>
              <a:t>Shortcut: </a:t>
            </a:r>
            <a:r>
              <a:rPr lang="en-US" sz="1900" dirty="0" err="1">
                <a:cs typeface="Menlo" panose="020B0609030804020204" pitchFamily="49" charset="0"/>
              </a:rPr>
              <a:t>Cmd+B</a:t>
            </a:r>
            <a:r>
              <a:rPr lang="en-US" sz="1900" dirty="0">
                <a:cs typeface="Menlo" panose="020B0609030804020204" pitchFamily="49" charset="0"/>
              </a:rPr>
              <a:t> (Mac) / </a:t>
            </a:r>
            <a:r>
              <a:rPr lang="en-US" sz="1900" dirty="0" err="1">
                <a:cs typeface="Menlo" panose="020B0609030804020204" pitchFamily="49" charset="0"/>
              </a:rPr>
              <a:t>Ctrl+B</a:t>
            </a:r>
            <a:r>
              <a:rPr lang="en-US" sz="1900" dirty="0">
                <a:cs typeface="Menlo" panose="020B0609030804020204" pitchFamily="49" charset="0"/>
              </a:rPr>
              <a:t> (Windows)</a:t>
            </a:r>
          </a:p>
          <a:p>
            <a:endParaRPr lang="en-US" sz="3600" dirty="0"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3600" dirty="0">
                <a:cs typeface="Menlo" panose="020B0609030804020204" pitchFamily="49" charset="0"/>
              </a:rPr>
              <a:t>\underline{</a:t>
            </a:r>
            <a:r>
              <a:rPr lang="en-US" sz="3600" u="sng" dirty="0">
                <a:cs typeface="Menlo" panose="020B0609030804020204" pitchFamily="49" charset="0"/>
              </a:rPr>
              <a:t>everything in here is underlined</a:t>
            </a:r>
            <a:r>
              <a:rPr lang="en-US" sz="3600" dirty="0">
                <a:cs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3600" dirty="0">
              <a:cs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700B7E-ABB0-3600-D788-5488ECBFEF68}"/>
              </a:ext>
            </a:extLst>
          </p:cNvPr>
          <p:cNvSpPr txBox="1"/>
          <p:nvPr/>
        </p:nvSpPr>
        <p:spPr>
          <a:xfrm>
            <a:off x="6606862" y="5383368"/>
            <a:ext cx="56108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https://www.overleaf.com/learn/latex/Bold%2C_italics_and_underlining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4717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07DF3-3E23-2591-F8C8-E08105B2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Structuring Your Document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697922-E022-0706-C72F-7B6F1CB053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202731"/>
              </p:ext>
            </p:extLst>
          </p:nvPr>
        </p:nvGraphicFramePr>
        <p:xfrm>
          <a:off x="1030310" y="1732123"/>
          <a:ext cx="6124978" cy="339375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08339">
                  <a:extLst>
                    <a:ext uri="{9D8B030D-6E8A-4147-A177-3AD203B41FA5}">
                      <a16:colId xmlns:a16="http://schemas.microsoft.com/office/drawing/2014/main" val="1554344964"/>
                    </a:ext>
                  </a:extLst>
                </a:gridCol>
                <a:gridCol w="5416639">
                  <a:extLst>
                    <a:ext uri="{9D8B030D-6E8A-4147-A177-3AD203B41FA5}">
                      <a16:colId xmlns:a16="http://schemas.microsoft.com/office/drawing/2014/main" val="9380241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-1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\part{part}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751949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0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\chapter{chapter}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3304239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\section{section}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23672773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\subsection{subsection}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680224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\subsubsection{subsubsection}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2644394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\paragraph{paragraph}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29113948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</a:t>
                      </a: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\subparagraph{subparagraph}</a:t>
                      </a: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24320476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5661E10-308B-AF82-295B-8407C43990B5}"/>
              </a:ext>
            </a:extLst>
          </p:cNvPr>
          <p:cNvSpPr txBox="1"/>
          <p:nvPr/>
        </p:nvSpPr>
        <p:spPr>
          <a:xfrm>
            <a:off x="5466008" y="5597948"/>
            <a:ext cx="6725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https://www.overleaf.com/learn/latex/Sections_and_chapters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09EB59A8-8BE2-52F0-3212-DB707C4C55F8}"/>
              </a:ext>
            </a:extLst>
          </p:cNvPr>
          <p:cNvSpPr/>
          <p:nvPr/>
        </p:nvSpPr>
        <p:spPr>
          <a:xfrm>
            <a:off x="4344473" y="1828803"/>
            <a:ext cx="266163" cy="785608"/>
          </a:xfrm>
          <a:prstGeom prst="rightBrac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9C412C-E412-C519-D8F7-7DB3E5E8F3B5}"/>
              </a:ext>
            </a:extLst>
          </p:cNvPr>
          <p:cNvCxnSpPr>
            <a:cxnSpLocks/>
          </p:cNvCxnSpPr>
          <p:nvPr/>
        </p:nvCxnSpPr>
        <p:spPr>
          <a:xfrm>
            <a:off x="4344473" y="2936383"/>
            <a:ext cx="485104" cy="0"/>
          </a:xfrm>
          <a:prstGeom prst="straightConnector1">
            <a:avLst/>
          </a:prstGeom>
          <a:ln w="285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BDD20A1-C076-E87B-99E6-E98745632CD8}"/>
              </a:ext>
            </a:extLst>
          </p:cNvPr>
          <p:cNvSpPr txBox="1"/>
          <p:nvPr/>
        </p:nvSpPr>
        <p:spPr>
          <a:xfrm>
            <a:off x="4829577" y="1996225"/>
            <a:ext cx="6053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these are only available in long document types: report/book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C012C7-A3F0-716A-3839-380A25F7CC40}"/>
              </a:ext>
            </a:extLst>
          </p:cNvPr>
          <p:cNvSpPr txBox="1"/>
          <p:nvPr/>
        </p:nvSpPr>
        <p:spPr>
          <a:xfrm>
            <a:off x="5048518" y="2752885"/>
            <a:ext cx="4219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typically the top level you start with</a:t>
            </a:r>
          </a:p>
        </p:txBody>
      </p:sp>
    </p:spTree>
    <p:extLst>
      <p:ext uri="{BB962C8B-B14F-4D97-AF65-F5344CB8AC3E}">
        <p14:creationId xmlns:p14="http://schemas.microsoft.com/office/powerpoint/2010/main" val="389421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51858-7737-E156-56DA-C30A4781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5819A-5CA1-B0AA-CE8D-A0FB4722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percent sign % to mark the start of a comment</a:t>
            </a:r>
          </a:p>
          <a:p>
            <a:r>
              <a:rPr lang="en-US" dirty="0"/>
              <a:t>Comments are ignored for creating the final document</a:t>
            </a:r>
          </a:p>
          <a:p>
            <a:r>
              <a:rPr lang="en-US" dirty="0"/>
              <a:t>Examples: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 All of this is a comment and will not be included.</a:t>
            </a:r>
          </a:p>
          <a:p>
            <a:pPr marL="0" indent="0">
              <a:buNone/>
            </a:pPr>
            <a:r>
              <a:rPr lang="en-US" dirty="0"/>
              <a:t>\</a:t>
            </a:r>
            <a:r>
              <a:rPr lang="en-US" dirty="0" err="1"/>
              <a:t>textbf</a:t>
            </a:r>
            <a:r>
              <a:rPr lang="en-US" dirty="0"/>
              <a:t>{some bold text}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 Only this part after the percent sign is a comment, the start of the line gets included.</a:t>
            </a:r>
          </a:p>
        </p:txBody>
      </p:sp>
    </p:spTree>
    <p:extLst>
      <p:ext uri="{BB962C8B-B14F-4D97-AF65-F5344CB8AC3E}">
        <p14:creationId xmlns:p14="http://schemas.microsoft.com/office/powerpoint/2010/main" val="1966020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91BAC-0BA2-E513-F690-0B2071689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LaTeX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A4A4-4F60-2681-99EF-045DED424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Similar to commands, but for longer/more complex pieces of content</a:t>
            </a:r>
          </a:p>
          <a:p>
            <a:r>
              <a:rPr lang="en-US" dirty="0"/>
              <a:t>Can contain additional commands</a:t>
            </a:r>
          </a:p>
          <a:p>
            <a:r>
              <a:rPr lang="en-US" dirty="0"/>
              <a:t>Take the following format: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500" b="1" dirty="0"/>
              <a:t>\begin{environment} </a:t>
            </a:r>
          </a:p>
          <a:p>
            <a:pPr marL="0" indent="0">
              <a:buNone/>
            </a:pPr>
            <a:r>
              <a:rPr lang="en-US" sz="3500" b="1" dirty="0"/>
              <a:t>	… </a:t>
            </a:r>
          </a:p>
          <a:p>
            <a:pPr marL="0" indent="0">
              <a:buNone/>
            </a:pPr>
            <a:r>
              <a:rPr lang="en-US" sz="3500" b="1" dirty="0"/>
              <a:t>\end{environment}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You already know the </a:t>
            </a:r>
            <a:r>
              <a:rPr lang="en-US" b="1" dirty="0"/>
              <a:t>document</a:t>
            </a:r>
            <a:r>
              <a:rPr lang="en-US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3531856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4DE2-B852-BD8E-CF0D-02B0634C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Alignment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D61FC-A6C6-B9B8-1BC8-B6BF5ACD1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30441"/>
            <a:ext cx="5157787" cy="823912"/>
          </a:xfrm>
        </p:spPr>
        <p:txBody>
          <a:bodyPr/>
          <a:lstStyle/>
          <a:p>
            <a:r>
              <a:rPr lang="en-US" dirty="0"/>
              <a:t>Commands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8CE6A1-8177-DFA6-F570-B1EC7FF1E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54353"/>
            <a:ext cx="5157787" cy="423531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\</a:t>
            </a:r>
            <a:r>
              <a:rPr lang="en-US" b="1" dirty="0" err="1"/>
              <a:t>raggedright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Everything following this command will be left-aligned (“ragged right”) until you change it again.</a:t>
            </a:r>
          </a:p>
          <a:p>
            <a:pPr marL="0" indent="0">
              <a:buNone/>
            </a:pPr>
            <a:endParaRPr lang="en-US" sz="3800" dirty="0"/>
          </a:p>
          <a:p>
            <a:pPr marL="0" indent="0">
              <a:buNone/>
            </a:pPr>
            <a:endParaRPr lang="en-US" sz="3800" dirty="0"/>
          </a:p>
          <a:p>
            <a:pPr marL="0" indent="0">
              <a:buNone/>
            </a:pPr>
            <a:r>
              <a:rPr lang="en-US" b="1" dirty="0"/>
              <a:t>\</a:t>
            </a:r>
            <a:r>
              <a:rPr lang="en-US" b="1" dirty="0" err="1"/>
              <a:t>raggedleft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Everything following this command will be right-aligned (“ragged left”) until you change it again.</a:t>
            </a:r>
          </a:p>
          <a:p>
            <a:pPr marL="0" indent="0">
              <a:buNone/>
            </a:pPr>
            <a:endParaRPr lang="en-US" sz="4500" dirty="0"/>
          </a:p>
          <a:p>
            <a:pPr marL="0" indent="0">
              <a:buNone/>
            </a:pPr>
            <a:r>
              <a:rPr lang="en-US" b="1" dirty="0"/>
              <a:t>\centering</a:t>
            </a:r>
          </a:p>
          <a:p>
            <a:pPr marL="0" indent="0">
              <a:buNone/>
            </a:pPr>
            <a:r>
              <a:rPr lang="en-US" dirty="0"/>
              <a:t>Everything following this command will be centered until you change it again.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6552B8-639A-8D71-2930-61E2AD63B7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272" y="1130441"/>
            <a:ext cx="5157786" cy="823912"/>
          </a:xfrm>
        </p:spPr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719FFC7-E3E4-8269-72B7-A4C81CC03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272" y="1954353"/>
            <a:ext cx="4809115" cy="394768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\begin{</a:t>
            </a:r>
            <a:r>
              <a:rPr lang="en-US" b="1" dirty="0" err="1"/>
              <a:t>flushleft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	Everything in here is left-aligned. Most 	things are left-aligned by default so 	you’ll rarely need this.</a:t>
            </a:r>
          </a:p>
          <a:p>
            <a:pPr marL="0" indent="0">
              <a:buNone/>
            </a:pPr>
            <a:r>
              <a:rPr lang="en-US" dirty="0"/>
              <a:t>\end{</a:t>
            </a:r>
            <a:r>
              <a:rPr lang="en-US" b="1" dirty="0" err="1"/>
              <a:t>flushleft</a:t>
            </a: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\begin{</a:t>
            </a:r>
            <a:r>
              <a:rPr lang="en-US" b="1" dirty="0" err="1"/>
              <a:t>flushright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	This is all right-aligned.</a:t>
            </a:r>
          </a:p>
          <a:p>
            <a:pPr marL="0" indent="0">
              <a:buNone/>
            </a:pPr>
            <a:r>
              <a:rPr lang="en-US" dirty="0"/>
              <a:t>\end{</a:t>
            </a:r>
            <a:r>
              <a:rPr lang="en-US" b="1" dirty="0" err="1"/>
              <a:t>flushright</a:t>
            </a: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\begin{</a:t>
            </a:r>
            <a:r>
              <a:rPr lang="en-US" b="1" dirty="0"/>
              <a:t>center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	This is all centered.</a:t>
            </a:r>
          </a:p>
          <a:p>
            <a:pPr marL="0" indent="0">
              <a:buNone/>
            </a:pPr>
            <a:r>
              <a:rPr lang="en-US" dirty="0"/>
              <a:t>\end{</a:t>
            </a:r>
            <a:r>
              <a:rPr lang="en-US" b="1" dirty="0"/>
              <a:t>center</a:t>
            </a: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F1A398-7223-51C0-946A-01E3AB036B42}"/>
              </a:ext>
            </a:extLst>
          </p:cNvPr>
          <p:cNvCxnSpPr>
            <a:cxnSpLocks/>
          </p:cNvCxnSpPr>
          <p:nvPr/>
        </p:nvCxnSpPr>
        <p:spPr>
          <a:xfrm flipH="1">
            <a:off x="338424" y="3418610"/>
            <a:ext cx="11365634" cy="10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D9E535-EC32-5EA4-9C59-A01D7C4BDEB9}"/>
              </a:ext>
            </a:extLst>
          </p:cNvPr>
          <p:cNvCxnSpPr>
            <a:cxnSpLocks/>
          </p:cNvCxnSpPr>
          <p:nvPr/>
        </p:nvCxnSpPr>
        <p:spPr>
          <a:xfrm flipH="1">
            <a:off x="338424" y="4693227"/>
            <a:ext cx="113656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474B1F-932D-9E3F-43F0-7031320416A6}"/>
              </a:ext>
            </a:extLst>
          </p:cNvPr>
          <p:cNvSpPr txBox="1"/>
          <p:nvPr/>
        </p:nvSpPr>
        <p:spPr>
          <a:xfrm>
            <a:off x="5466008" y="5957455"/>
            <a:ext cx="6725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https://www.overleaf.com/learn/latex/Text_alignment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0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E9DC5B20-9A42-446A-B79A-16449AC65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r="-2" b="1934"/>
          <a:stretch/>
        </p:blipFill>
        <p:spPr>
          <a:xfrm>
            <a:off x="1042174" y="-2388927"/>
            <a:ext cx="11792594" cy="11341599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F5F835F-F181-4DBC-9753-7BCED590B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838" y="331489"/>
            <a:ext cx="3831944" cy="754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9E182-8981-4CF2-8E38-F9DC7117DABF}"/>
              </a:ext>
            </a:extLst>
          </p:cNvPr>
          <p:cNvSpPr txBox="1"/>
          <p:nvPr/>
        </p:nvSpPr>
        <p:spPr>
          <a:xfrm>
            <a:off x="5495579" y="4908013"/>
            <a:ext cx="602071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2800" b="1" dirty="0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@</a:t>
            </a:r>
            <a:r>
              <a:rPr lang="en-GB" sz="2800" b="1" dirty="0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EdCDCS</a:t>
            </a:r>
            <a:endParaRPr lang="en-GB" sz="2800" b="1" dirty="0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  <a:p>
            <a:pPr algn="r"/>
            <a:r>
              <a:rPr lang="en-GB" sz="2800" b="1" dirty="0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For all events, news, and support:</a:t>
            </a:r>
            <a:r>
              <a:rPr lang="en-GB" sz="4000" b="1" dirty="0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 </a:t>
            </a:r>
            <a:r>
              <a:rPr lang="en-GB" sz="3600" b="1" dirty="0" err="1">
                <a:solidFill>
                  <a:schemeClr val="accent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cdcs.ed.ac.uk</a:t>
            </a:r>
            <a:endParaRPr lang="en-GB" sz="3600" b="1" dirty="0">
              <a:solidFill>
                <a:schemeClr val="accent1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061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3F9F9-303F-8C8D-6B7D-661D799C3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9CEEF-1C19-F343-300C-9FBAC7F638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Bulleted lists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D20BCD-B218-789F-9692-E60CBE79E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Numbered lists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6DEB9-5593-C9C5-613A-1D9ED96A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4347369"/>
            <a:ext cx="4436773" cy="1026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152E1D-2CA3-7C78-394E-C52F13FE6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4444811"/>
            <a:ext cx="4942609" cy="9401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B5E019-8728-6615-D5DB-39758ED05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12" y="2654356"/>
            <a:ext cx="5003638" cy="1325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DF9FFC-3666-BE74-7946-298E46776D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2654356"/>
            <a:ext cx="5003639" cy="113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376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21B233-C717-C835-6C83-D9F746019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nest lists by including additional itemize or enumerate environments within a list.</a:t>
            </a:r>
          </a:p>
          <a:p>
            <a:r>
              <a:rPr lang="en-US" dirty="0"/>
              <a:t>You can mix and match numbered and unnumbered lists.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C02317-4576-02BA-0657-A2BC40E30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3821" y="3181082"/>
            <a:ext cx="6668179" cy="267465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F98A62B-0C38-D2A2-DDCA-417E118E6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Lists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6F9882-5CDD-7F44-43EC-D4F9E842A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42" y="3181081"/>
            <a:ext cx="5005579" cy="318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91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6752-A6AD-DFF8-2B86-FCDA9C464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Images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BDA323-6427-2D1A-586E-98C26C600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529" y="3338817"/>
            <a:ext cx="5380471" cy="18284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5E97A5-DAA2-46A1-1982-45D0076BC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541" y="1690688"/>
            <a:ext cx="4704640" cy="39421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CD1D5-92E5-2C07-4702-A8D723D2FEA4}"/>
              </a:ext>
            </a:extLst>
          </p:cNvPr>
          <p:cNvSpPr txBox="1"/>
          <p:nvPr/>
        </p:nvSpPr>
        <p:spPr>
          <a:xfrm>
            <a:off x="715529" y="1690688"/>
            <a:ext cx="53804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</a:t>
            </a:r>
            <a:r>
              <a:rPr lang="en-US" dirty="0" err="1"/>
              <a:t>graphicx</a:t>
            </a:r>
            <a:r>
              <a:rPr lang="en-US" dirty="0"/>
              <a:t> package: \</a:t>
            </a:r>
            <a:r>
              <a:rPr lang="en-US" dirty="0" err="1"/>
              <a:t>usepackage</a:t>
            </a:r>
            <a:r>
              <a:rPr lang="en-US" dirty="0"/>
              <a:t>{</a:t>
            </a:r>
            <a:r>
              <a:rPr lang="en-US" dirty="0" err="1"/>
              <a:t>graphicx</a:t>
            </a:r>
            <a:r>
              <a:rPr lang="en-US" dirty="0"/>
              <a:t>}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imported by default in new Overleaf documents &amp; most templates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Warning – do not google “Latex images” 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045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1C2C47-CDD8-5E53-52EA-D32080D7F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220" y="4692271"/>
            <a:ext cx="7772400" cy="515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4D3A59-02A7-04D8-670C-22BC409E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7A831-77E4-24A8-0B8C-014AD1A6C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folder/location</a:t>
            </a:r>
          </a:p>
          <a:p>
            <a:pPr lvl="1"/>
            <a:r>
              <a:rPr lang="en-US" dirty="0"/>
              <a:t>Can set a default folder in the preamble using \</a:t>
            </a:r>
            <a:r>
              <a:rPr lang="en-US" dirty="0" err="1"/>
              <a:t>graphicspath</a:t>
            </a:r>
            <a:endParaRPr lang="en-US" dirty="0"/>
          </a:p>
          <a:p>
            <a:pPr lvl="1"/>
            <a:r>
              <a:rPr lang="en-US" dirty="0"/>
              <a:t>Overleaf autocompletes image paths so this is not really necessary</a:t>
            </a:r>
          </a:p>
          <a:p>
            <a:r>
              <a:rPr lang="en-US" dirty="0"/>
              <a:t>Changing image size</a:t>
            </a:r>
          </a:p>
          <a:p>
            <a:pPr lvl="1"/>
            <a:r>
              <a:rPr lang="en-US" dirty="0"/>
              <a:t>By default, images scale to the size you upload (incl. going off the page)</a:t>
            </a:r>
          </a:p>
          <a:p>
            <a:pPr lvl="1"/>
            <a:r>
              <a:rPr lang="en-US" dirty="0"/>
              <a:t>Image height or width can be scaled in units (</a:t>
            </a:r>
            <a:r>
              <a:rPr lang="en-US" dirty="0" err="1"/>
              <a:t>px</a:t>
            </a:r>
            <a:r>
              <a:rPr lang="en-US" dirty="0"/>
              <a:t>, cm, etc.) or relative to the document using \linewidth, \</a:t>
            </a:r>
            <a:r>
              <a:rPr lang="en-US" dirty="0" err="1"/>
              <a:t>textwidth</a:t>
            </a:r>
            <a:r>
              <a:rPr lang="en-US" dirty="0"/>
              <a:t> or \</a:t>
            </a:r>
            <a:r>
              <a:rPr lang="en-US" dirty="0" err="1"/>
              <a:t>columnwidth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AD508A-313C-1124-3DCD-EE1E0166EC1F}"/>
              </a:ext>
            </a:extLst>
          </p:cNvPr>
          <p:cNvSpPr/>
          <p:nvPr/>
        </p:nvSpPr>
        <p:spPr>
          <a:xfrm>
            <a:off x="3670479" y="4692271"/>
            <a:ext cx="2743200" cy="515975"/>
          </a:xfrm>
          <a:prstGeom prst="rect">
            <a:avLst/>
          </a:prstGeom>
          <a:noFill/>
          <a:ln w="28575">
            <a:solidFill>
              <a:srgbClr val="FD0E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2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8EB77-DED7-0E32-F533-BFDA3FC4F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BB451-21CB-33AC-7CF3-1C153B7ED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403"/>
            <a:ext cx="4223197" cy="4339330"/>
          </a:xfrm>
        </p:spPr>
        <p:txBody>
          <a:bodyPr>
            <a:normAutofit fontScale="92500"/>
          </a:bodyPr>
          <a:lstStyle/>
          <a:p>
            <a:r>
              <a:rPr lang="en-US" dirty="0"/>
              <a:t>Controlling image location</a:t>
            </a:r>
          </a:p>
          <a:p>
            <a:pPr lvl="1"/>
            <a:r>
              <a:rPr lang="en-US" dirty="0"/>
              <a:t>By default, LaTeX inserts your figure close to where you placed it, but determines the “best” location according to its layout parameters</a:t>
            </a:r>
          </a:p>
          <a:p>
            <a:pPr lvl="1"/>
            <a:r>
              <a:rPr lang="en-US" dirty="0"/>
              <a:t>If you don’t like where a figure is placed/need more control, try adding one or more specifiers:</a:t>
            </a:r>
          </a:p>
          <a:p>
            <a:pPr lvl="1"/>
            <a:r>
              <a:rPr lang="en-US" dirty="0"/>
              <a:t>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6ED069-B6D6-E0D8-14CC-BEB060DE1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096679"/>
              </p:ext>
            </p:extLst>
          </p:nvPr>
        </p:nvGraphicFramePr>
        <p:xfrm>
          <a:off x="5190185" y="1619434"/>
          <a:ext cx="6812923" cy="4125274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326525">
                  <a:extLst>
                    <a:ext uri="{9D8B030D-6E8A-4147-A177-3AD203B41FA5}">
                      <a16:colId xmlns:a16="http://schemas.microsoft.com/office/drawing/2014/main" val="237309255"/>
                    </a:ext>
                  </a:extLst>
                </a:gridCol>
                <a:gridCol w="5486398">
                  <a:extLst>
                    <a:ext uri="{9D8B030D-6E8A-4147-A177-3AD203B41FA5}">
                      <a16:colId xmlns:a16="http://schemas.microsoft.com/office/drawing/2014/main" val="24846463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Specifier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Permission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35628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h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Place the float here, i.e., approximately at the same point it occurs in the source text (however, not exactly at the spot)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3884575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Position at the top of the page.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3772703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b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Position at the bottom of the page.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92220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Put on a special page for floats only.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033374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!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Override internal parameters LaTeX uses for determining "good" float positions.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104569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H</a:t>
                      </a:r>
                      <a:endParaRPr lang="en-US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Places the float at precisely the location in the LaTeX code. Requires the float package (\</a:t>
                      </a:r>
                      <a:r>
                        <a:rPr lang="en-US" dirty="0" err="1">
                          <a:effectLst/>
                        </a:rPr>
                        <a:t>usepackage</a:t>
                      </a:r>
                      <a:r>
                        <a:rPr lang="en-US" dirty="0">
                          <a:effectLst/>
                        </a:rPr>
                        <a:t>{float}). This is somewhat equivalent to h!.</a:t>
                      </a:r>
                      <a:endParaRPr lang="en-US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marL="119063" marR="119063" marT="59531" marB="59531" anchor="ctr"/>
                </a:tc>
                <a:extLst>
                  <a:ext uri="{0D108BD9-81ED-4DB2-BD59-A6C34878D82A}">
                    <a16:rowId xmlns:a16="http://schemas.microsoft.com/office/drawing/2014/main" val="217668169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B70C7E6-3329-5447-3049-1B051E657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849" y="5341597"/>
            <a:ext cx="2712744" cy="5141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9C30A4-1F4C-BC24-BCF4-B6881F030EC7}"/>
              </a:ext>
            </a:extLst>
          </p:cNvPr>
          <p:cNvSpPr/>
          <p:nvPr/>
        </p:nvSpPr>
        <p:spPr>
          <a:xfrm>
            <a:off x="3606085" y="5341598"/>
            <a:ext cx="579549" cy="514136"/>
          </a:xfrm>
          <a:prstGeom prst="rect">
            <a:avLst/>
          </a:prstGeom>
          <a:noFill/>
          <a:ln w="28575">
            <a:solidFill>
              <a:srgbClr val="FD0E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69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6260-FA1D-EDAA-980F-73DCDFD7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EE48B-8C4D-026D-EE75-827440157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6275"/>
            <a:ext cx="5257800" cy="41894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Overleaf has a table editor in its visual editor</a:t>
            </a:r>
          </a:p>
          <a:p>
            <a:r>
              <a:rPr lang="en-US" dirty="0"/>
              <a:t>You can also try online table generators; especially when copying your table from e.g. Excel this is nearly always faster than typing them out by hand</a:t>
            </a:r>
          </a:p>
          <a:p>
            <a:pPr lvl="1"/>
            <a:r>
              <a:rPr lang="en-US" dirty="0">
                <a:hlinkClick r:id="rId2"/>
              </a:rPr>
              <a:t>https://www.tablesgenerator.com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https://www.latex-tables.com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BB9A9-93E9-15E4-0E4C-4AECBB518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309" y="1666274"/>
            <a:ext cx="3480826" cy="35254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584819-692C-3D9D-D2C9-B514118F9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9135" y="2597879"/>
            <a:ext cx="2406075" cy="16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5233-DFCD-9196-DF7A-9C7A8B20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61C2-C52C-5BF9-1FE2-62E937F50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color (colored and highlighted text):</a:t>
            </a:r>
            <a:br>
              <a:rPr lang="en-US" dirty="0"/>
            </a:br>
            <a:r>
              <a:rPr lang="en-US" dirty="0">
                <a:hlinkClick r:id="rId2"/>
              </a:rPr>
              <a:t>https://www.overleaf.com/learn/latex/Using_colours_in_LaTeX</a:t>
            </a:r>
            <a:endParaRPr lang="en-US" dirty="0"/>
          </a:p>
          <a:p>
            <a:r>
              <a:rPr lang="en-US" dirty="0"/>
              <a:t>Using inline images (images with text wrapped around):</a:t>
            </a:r>
            <a:br>
              <a:rPr lang="en-US" dirty="0"/>
            </a:br>
            <a:r>
              <a:rPr lang="en-US" dirty="0">
                <a:hlinkClick r:id="rId3"/>
              </a:rPr>
              <a:t>https://www.overleaf.com/learn/latex/Wrapping_text_around_figures</a:t>
            </a:r>
            <a:r>
              <a:rPr lang="en-US" dirty="0"/>
              <a:t> </a:t>
            </a:r>
          </a:p>
          <a:p>
            <a:r>
              <a:rPr lang="en-US" dirty="0"/>
              <a:t>Using equations/formulas &amp; symbols:</a:t>
            </a:r>
            <a:br>
              <a:rPr lang="en-US" dirty="0"/>
            </a:br>
            <a:r>
              <a:rPr lang="en-US" dirty="0">
                <a:hlinkClick r:id="rId4"/>
              </a:rPr>
              <a:t>https://www.overleaf.com/learn/latex/Mathematical_expressions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7682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" y="963877"/>
            <a:ext cx="4284562" cy="4930246"/>
          </a:xfrm>
        </p:spPr>
        <p:txBody>
          <a:bodyPr>
            <a:normAutofit/>
          </a:bodyPr>
          <a:lstStyle/>
          <a:p>
            <a:pPr algn="r"/>
            <a:r>
              <a:rPr lang="it-IT" sz="48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Week 2:</a:t>
            </a:r>
            <a:br>
              <a:rPr lang="it-IT" sz="48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it-IT" sz="4800" dirty="0" err="1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Today’s</a:t>
            </a:r>
            <a:r>
              <a:rPr lang="it-IT" sz="48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it-IT" sz="4800" dirty="0" err="1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program</a:t>
            </a:r>
            <a:endParaRPr lang="it-IT" sz="4800" dirty="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 Ligh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04E2CD-224D-4779-AF3B-4250E648E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041D40"/>
              </a:solidFill>
              <a:latin typeface="Source Sans Pro"/>
              <a:ea typeface="Source Sans Pro"/>
            </a:endParaRPr>
          </a:p>
          <a:p>
            <a:pPr marL="0" indent="0">
              <a:buNone/>
            </a:pPr>
            <a:endParaRPr lang="en-GB" dirty="0">
              <a:solidFill>
                <a:srgbClr val="041D40"/>
              </a:solidFill>
              <a:latin typeface="Source Sans Pro"/>
              <a:ea typeface="Source Sans Pro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Chapters</a:t>
            </a:r>
            <a:endParaRPr lang="en-GB" dirty="0">
              <a:solidFill>
                <a:srgbClr val="041D40"/>
              </a:solidFill>
              <a:latin typeface="Source Sans Pro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Table of Contents</a:t>
            </a:r>
            <a:endParaRPr lang="en-GB" dirty="0">
              <a:solidFill>
                <a:srgbClr val="041D40"/>
              </a:solidFill>
              <a:latin typeface="Source Sans Pro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Citations</a:t>
            </a:r>
            <a:endParaRPr lang="en-GB" dirty="0">
              <a:solidFill>
                <a:srgbClr val="041D40"/>
              </a:solidFill>
              <a:latin typeface="Source Sans Pro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References and Bibliography</a:t>
            </a:r>
            <a:endParaRPr lang="en-GB" b="0" i="0" dirty="0">
              <a:solidFill>
                <a:srgbClr val="041D40"/>
              </a:solidFill>
              <a:effectLst/>
              <a:latin typeface="Source Sans Pro"/>
              <a:ea typeface="Source Sans Pro"/>
            </a:endParaRP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Play around with your template!</a:t>
            </a:r>
          </a:p>
          <a:p>
            <a:pPr marL="514350" indent="-514350">
              <a:buFont typeface="Calibri Light" panose="020F0302020204030204"/>
              <a:buAutoNum type="arabicPeriod"/>
            </a:pPr>
            <a:endParaRPr lang="en-GB" b="0" i="0" dirty="0">
              <a:solidFill>
                <a:srgbClr val="041D40"/>
              </a:solidFill>
              <a:effectLst/>
              <a:latin typeface="Source Sans Pro"/>
              <a:ea typeface="Source Sans Pro"/>
              <a:cs typeface="Calibri" panose="020F0502020204030204"/>
            </a:endParaRPr>
          </a:p>
          <a:p>
            <a:endParaRPr lang="it-IT" sz="2400" dirty="0">
              <a:solidFill>
                <a:srgbClr val="000000"/>
              </a:solidFill>
              <a:latin typeface="Calibri" panose="020F0502020204030204"/>
              <a:ea typeface="Source Sans Pro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6821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>
                <a:solidFill>
                  <a:schemeClr val="bg1"/>
                </a:solidFill>
                <a:effectLst/>
              </a:rPr>
              <a:t>Chapters and Sections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1435"/>
              </p:ext>
            </p:extLst>
          </p:nvPr>
        </p:nvGraphicFramePr>
        <p:xfrm>
          <a:off x="1693404" y="1569090"/>
          <a:ext cx="8580120" cy="2753674"/>
        </p:xfrm>
        <a:graphic>
          <a:graphicData uri="http://schemas.openxmlformats.org/drawingml/2006/table">
            <a:tbl>
              <a:tblPr/>
              <a:tblGrid>
                <a:gridCol w="4290060">
                  <a:extLst>
                    <a:ext uri="{9D8B030D-6E8A-4147-A177-3AD203B41FA5}">
                      <a16:colId xmlns:a16="http://schemas.microsoft.com/office/drawing/2014/main" val="3310723791"/>
                    </a:ext>
                  </a:extLst>
                </a:gridCol>
                <a:gridCol w="4290060">
                  <a:extLst>
                    <a:ext uri="{9D8B030D-6E8A-4147-A177-3AD203B41FA5}">
                      <a16:colId xmlns:a16="http://schemas.microsoft.com/office/drawing/2014/main" val="12766961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-1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\part{part}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7360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0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\chapter{chapter}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55035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1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\section{section}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1298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\subsection{subsection}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034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3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</a:t>
                      </a:r>
                      <a:r>
                        <a:rPr lang="en-GB" dirty="0" err="1">
                          <a:effectLst/>
                        </a:rPr>
                        <a:t>subsubsection</a:t>
                      </a:r>
                      <a:r>
                        <a:rPr lang="en-GB" dirty="0">
                          <a:effectLst/>
                        </a:rPr>
                        <a:t>{</a:t>
                      </a:r>
                      <a:r>
                        <a:rPr lang="en-GB" dirty="0" err="1">
                          <a:effectLst/>
                        </a:rPr>
                        <a:t>subsubsection</a:t>
                      </a:r>
                      <a:r>
                        <a:rPr lang="en-GB" dirty="0">
                          <a:effectLst/>
                        </a:rPr>
                        <a:t>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477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4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\paragraph{paragraph}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642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5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\subparagraph{subparagraph}</a:t>
                      </a:r>
                    </a:p>
                  </a:txBody>
                  <a:tcPr marL="119063" marR="119063" marT="59531" marB="5953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670422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67D4669-40B2-0C36-3EF0-2091B1FD0F00}"/>
              </a:ext>
            </a:extLst>
          </p:cNvPr>
          <p:cNvSpPr txBox="1"/>
          <p:nvPr/>
        </p:nvSpPr>
        <p:spPr>
          <a:xfrm>
            <a:off x="257288" y="4463319"/>
            <a:ext cx="452157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\chapter{Introduction}</a:t>
            </a:r>
            <a:endParaRPr lang="en-US" dirty="0"/>
          </a:p>
          <a:p>
            <a:pPr algn="l"/>
            <a:r>
              <a:rPr lang="en-US" dirty="0">
                <a:ea typeface="+mn-lt"/>
                <a:cs typeface="+mn-lt"/>
              </a:rPr>
              <a:t>\input{</a:t>
            </a:r>
            <a:r>
              <a:rPr lang="en-US" dirty="0" err="1">
                <a:ea typeface="+mn-lt"/>
                <a:cs typeface="+mn-lt"/>
              </a:rPr>
              <a:t>actualchapters</a:t>
            </a:r>
            <a:r>
              <a:rPr lang="en-US" dirty="0">
                <a:ea typeface="+mn-lt"/>
                <a:cs typeface="+mn-lt"/>
              </a:rPr>
              <a:t>/introduction</a:t>
            </a:r>
            <a:r>
              <a:rPr lang="en-US" dirty="0" smtClean="0">
                <a:ea typeface="+mn-lt"/>
                <a:cs typeface="+mn-lt"/>
              </a:rPr>
              <a:t>}</a:t>
            </a:r>
          </a:p>
          <a:p>
            <a:pPr algn="l"/>
            <a:r>
              <a:rPr lang="en-US" dirty="0" smtClean="0">
                <a:ea typeface="+mn-lt"/>
                <a:cs typeface="+mn-lt"/>
              </a:rPr>
              <a:t>\label{Introduction}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A4BBA2-7FBF-C90F-57FA-FC579CDB9B11}"/>
              </a:ext>
            </a:extLst>
          </p:cNvPr>
          <p:cNvSpPr txBox="1"/>
          <p:nvPr/>
        </p:nvSpPr>
        <p:spPr>
          <a:xfrm>
            <a:off x="4335230" y="4463319"/>
            <a:ext cx="460561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\chapter{Literature Review}</a:t>
            </a:r>
          </a:p>
          <a:p>
            <a:r>
              <a:rPr lang="en-US" dirty="0">
                <a:cs typeface="Calibri"/>
              </a:rPr>
              <a:t>\input{</a:t>
            </a:r>
            <a:r>
              <a:rPr lang="en-US" dirty="0" err="1">
                <a:cs typeface="Calibri"/>
              </a:rPr>
              <a:t>actualchapters</a:t>
            </a:r>
            <a:r>
              <a:rPr lang="en-US" dirty="0">
                <a:cs typeface="Calibri"/>
              </a:rPr>
              <a:t>/Chapter 2</a:t>
            </a:r>
            <a:r>
              <a:rPr lang="en-US" dirty="0" smtClean="0">
                <a:cs typeface="Calibri"/>
              </a:rPr>
              <a:t>}</a:t>
            </a:r>
          </a:p>
          <a:p>
            <a:r>
              <a:rPr lang="en-US" dirty="0">
                <a:ea typeface="+mn-lt"/>
                <a:cs typeface="+mn-lt"/>
              </a:rPr>
              <a:t>\</a:t>
            </a:r>
            <a:r>
              <a:rPr lang="en-US" dirty="0" smtClean="0">
                <a:ea typeface="+mn-lt"/>
                <a:cs typeface="+mn-lt"/>
              </a:rPr>
              <a:t>label{Literature Review}</a:t>
            </a:r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34400" y="4463319"/>
            <a:ext cx="3131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\section{Historical Developments}</a:t>
            </a:r>
          </a:p>
          <a:p>
            <a:r>
              <a:rPr lang="en-GB" dirty="0" smtClean="0"/>
              <a:t>Label{Section: </a:t>
            </a:r>
            <a:r>
              <a:rPr lang="en-GB" dirty="0" err="1" smtClean="0"/>
              <a:t>Hist</a:t>
            </a:r>
            <a:r>
              <a:rPr lang="en-GB" dirty="0" smtClean="0"/>
              <a:t> Dev}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771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>
                <a:solidFill>
                  <a:schemeClr val="bg1"/>
                </a:solidFill>
                <a:effectLst/>
              </a:rPr>
              <a:t>Chapters and Sections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045" y="1411979"/>
            <a:ext cx="4023538" cy="50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17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C827F-F803-9750-0DF2-4B814B4AD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1A1EF-B169-BCBF-88CC-9868E3058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769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Sarah </a:t>
            </a:r>
            <a:r>
              <a:rPr lang="en-US" b="1" dirty="0" err="1"/>
              <a:t>Schöttler</a:t>
            </a:r>
            <a:endParaRPr lang="en-US" b="1" dirty="0"/>
          </a:p>
          <a:p>
            <a:r>
              <a:rPr lang="en-US" dirty="0"/>
              <a:t>PhD student in Informatics (</a:t>
            </a:r>
            <a:r>
              <a:rPr lang="en-US" dirty="0" err="1"/>
              <a:t>UoE</a:t>
            </a:r>
            <a:r>
              <a:rPr lang="en-US" dirty="0"/>
              <a:t>) &amp; Visualization Developer</a:t>
            </a:r>
          </a:p>
          <a:p>
            <a:r>
              <a:rPr lang="en-US" dirty="0"/>
              <a:t>Responsive Geographic Visualization</a:t>
            </a:r>
          </a:p>
          <a:p>
            <a:r>
              <a:rPr lang="en-US" dirty="0"/>
              <a:t>Training Fellow with DCS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750D3A-233E-3075-C6BB-ED81A5F5E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769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Sarah van </a:t>
            </a:r>
            <a:r>
              <a:rPr lang="en-US" b="1" dirty="0" err="1"/>
              <a:t>Eyndhoven</a:t>
            </a:r>
            <a:endParaRPr lang="en-US" b="1" dirty="0"/>
          </a:p>
          <a:p>
            <a:pPr marL="514350" indent="-514350"/>
            <a:r>
              <a:rPr lang="en-US" dirty="0"/>
              <a:t>PhD in Linguistics from </a:t>
            </a:r>
            <a:r>
              <a:rPr lang="en-US" dirty="0" err="1"/>
              <a:t>UEd</a:t>
            </a:r>
            <a:endParaRPr lang="en-US" dirty="0"/>
          </a:p>
          <a:p>
            <a:pPr marL="514350" indent="-514350"/>
            <a:r>
              <a:rPr lang="en-US" dirty="0" err="1"/>
              <a:t>Digitising</a:t>
            </a:r>
            <a:r>
              <a:rPr lang="en-US" dirty="0"/>
              <a:t> 18th c. letters</a:t>
            </a:r>
          </a:p>
          <a:p>
            <a:pPr marL="514350" indent="-514350"/>
            <a:r>
              <a:rPr lang="en-US" dirty="0"/>
              <a:t>Training fellow with DCS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658B1C8D-8C8D-C0E2-4D68-1C5DE2891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3" y="3881791"/>
            <a:ext cx="2232157" cy="2976209"/>
          </a:xfrm>
          <a:prstGeom prst="rect">
            <a:avLst/>
          </a:prstGeom>
        </p:spPr>
      </p:pic>
      <p:pic>
        <p:nvPicPr>
          <p:cNvPr id="11" name="Picture 10" descr="A graph with red and blue dots&#10;&#10;Description automatically generated">
            <a:extLst>
              <a:ext uri="{FF2B5EF4-FFF2-40B4-BE49-F238E27FC236}">
                <a16:creationId xmlns:a16="http://schemas.microsoft.com/office/drawing/2014/main" id="{68F69609-EE80-82A1-BFB1-DB764A1F9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200" y="3780921"/>
            <a:ext cx="2803664" cy="1950623"/>
          </a:xfrm>
          <a:prstGeom prst="rect">
            <a:avLst/>
          </a:prstGeom>
        </p:spPr>
      </p:pic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7EDD1D-357C-1DA8-872B-CCFF51E6A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484" y="5362381"/>
            <a:ext cx="2544600" cy="1555944"/>
          </a:xfrm>
          <a:prstGeom prst="rect">
            <a:avLst/>
          </a:prstGeom>
        </p:spPr>
      </p:pic>
      <p:pic>
        <p:nvPicPr>
          <p:cNvPr id="13" name="Picture 12" descr="National Library of Scotland (@natlibscot) / X">
            <a:extLst>
              <a:ext uri="{FF2B5EF4-FFF2-40B4-BE49-F238E27FC236}">
                <a16:creationId xmlns:a16="http://schemas.microsoft.com/office/drawing/2014/main" id="{A31C8455-44DD-0C39-5004-DF03815D44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0377" y="5685488"/>
            <a:ext cx="1182107" cy="11725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620D496-5F57-4BFF-7947-39D98C53B7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0315" y="3784072"/>
            <a:ext cx="1266769" cy="15425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08AC033-879A-1E36-1380-8060698069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547" y="3881791"/>
            <a:ext cx="5289053" cy="25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281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Table of Contents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261527" y="1677369"/>
            <a:ext cx="11585460" cy="52629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c</a:t>
            </a:r>
            <a:r>
              <a:rPr lang="en-GB" sz="2800" dirty="0" smtClean="0">
                <a:solidFill>
                  <a:schemeClr val="accent6"/>
                </a:solidFill>
                <a:ea typeface="+mn-lt"/>
                <a:cs typeface="+mn-lt"/>
              </a:rPr>
              <a:t>all </a:t>
            </a:r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the TOC</a:t>
            </a:r>
            <a:endParaRPr lang="en-US" sz="2800" dirty="0">
              <a:solidFill>
                <a:schemeClr val="accent6"/>
              </a:solidFill>
              <a:ea typeface="+mn-lt"/>
              <a:cs typeface="+mn-lt"/>
            </a:endParaRPr>
          </a:p>
          <a:p>
            <a:r>
              <a:rPr lang="en-GB" sz="2800" dirty="0">
                <a:solidFill>
                  <a:srgbClr val="002060"/>
                </a:solidFill>
                <a:ea typeface="+mn-lt"/>
                <a:cs typeface="+mn-lt"/>
              </a:rPr>
              <a:t>\</a:t>
            </a:r>
            <a:r>
              <a:rPr lang="en-GB" sz="2800" dirty="0" err="1">
                <a:solidFill>
                  <a:srgbClr val="002060"/>
                </a:solidFill>
                <a:ea typeface="+mn-lt"/>
                <a:cs typeface="+mn-lt"/>
              </a:rPr>
              <a:t>tableofcontents</a:t>
            </a:r>
            <a:endParaRPr lang="en-GB" dirty="0" err="1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GB" sz="2800" dirty="0" smtClean="0">
                <a:solidFill>
                  <a:schemeClr val="accent6"/>
                </a:solidFill>
                <a:ea typeface="+mn-lt"/>
                <a:cs typeface="+mn-lt"/>
              </a:rPr>
              <a:t>set </a:t>
            </a:r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level of counting for table of contents</a:t>
            </a:r>
            <a:endParaRPr lang="en-US" dirty="0">
              <a:solidFill>
                <a:schemeClr val="accent6"/>
              </a:solidFill>
              <a:cs typeface="Calibri" panose="020F0502020204030204"/>
            </a:endParaRPr>
          </a:p>
          <a:p>
            <a:r>
              <a:rPr lang="en-GB" sz="2800" dirty="0">
                <a:ea typeface="+mn-lt"/>
                <a:cs typeface="+mn-lt"/>
              </a:rPr>
              <a:t>\</a:t>
            </a:r>
            <a:r>
              <a:rPr lang="en-GB" sz="2800" dirty="0" err="1">
                <a:ea typeface="+mn-lt"/>
                <a:cs typeface="+mn-lt"/>
              </a:rPr>
              <a:t>setcounter</a:t>
            </a:r>
            <a:r>
              <a:rPr lang="en-GB" sz="2800" dirty="0">
                <a:ea typeface="+mn-lt"/>
                <a:cs typeface="+mn-lt"/>
              </a:rPr>
              <a:t>{</a:t>
            </a:r>
            <a:r>
              <a:rPr lang="en-GB" sz="2800" dirty="0" err="1">
                <a:ea typeface="+mn-lt"/>
                <a:cs typeface="+mn-lt"/>
              </a:rPr>
              <a:t>tocdepth</a:t>
            </a:r>
            <a:r>
              <a:rPr lang="en-GB" sz="2800" dirty="0">
                <a:ea typeface="+mn-lt"/>
                <a:cs typeface="+mn-lt"/>
              </a:rPr>
              <a:t>}{</a:t>
            </a:r>
            <a:r>
              <a:rPr lang="en-GB" sz="2800" dirty="0" smtClean="0">
                <a:ea typeface="+mn-lt"/>
                <a:cs typeface="+mn-lt"/>
              </a:rPr>
              <a:t>3} </a:t>
            </a:r>
          </a:p>
          <a:p>
            <a:r>
              <a:rPr lang="en-GB" sz="2800" dirty="0" smtClean="0">
                <a:solidFill>
                  <a:schemeClr val="accent6"/>
                </a:solidFill>
                <a:ea typeface="+mn-lt"/>
                <a:cs typeface="+mn-lt"/>
              </a:rPr>
              <a:t>how </a:t>
            </a:r>
            <a:r>
              <a:rPr lang="en-GB" sz="2800" dirty="0">
                <a:solidFill>
                  <a:schemeClr val="accent6"/>
                </a:solidFill>
                <a:ea typeface="+mn-lt"/>
                <a:cs typeface="+mn-lt"/>
              </a:rPr>
              <a:t>deep to display in toc</a:t>
            </a:r>
            <a:endParaRPr lang="en-GB" dirty="0">
              <a:solidFill>
                <a:schemeClr val="accent6"/>
              </a:solidFill>
            </a:endParaRPr>
          </a:p>
          <a:p>
            <a:r>
              <a:rPr lang="en-GB" sz="2800" dirty="0">
                <a:ea typeface="+mn-lt"/>
                <a:cs typeface="+mn-lt"/>
              </a:rPr>
              <a:t>\</a:t>
            </a:r>
            <a:r>
              <a:rPr lang="en-GB" sz="2800" dirty="0" err="1">
                <a:ea typeface="+mn-lt"/>
                <a:cs typeface="+mn-lt"/>
              </a:rPr>
              <a:t>setcounter</a:t>
            </a:r>
            <a:r>
              <a:rPr lang="en-GB" sz="2800" dirty="0">
                <a:ea typeface="+mn-lt"/>
                <a:cs typeface="+mn-lt"/>
              </a:rPr>
              <a:t>{</a:t>
            </a:r>
            <a:r>
              <a:rPr lang="en-GB" sz="2800" dirty="0" err="1">
                <a:ea typeface="+mn-lt"/>
                <a:cs typeface="+mn-lt"/>
              </a:rPr>
              <a:t>secnumdepth</a:t>
            </a:r>
            <a:r>
              <a:rPr lang="en-GB" sz="2800" dirty="0">
                <a:ea typeface="+mn-lt"/>
                <a:cs typeface="+mn-lt"/>
              </a:rPr>
              <a:t>}{</a:t>
            </a:r>
            <a:r>
              <a:rPr lang="en-GB" sz="2800" dirty="0" smtClean="0">
                <a:ea typeface="+mn-lt"/>
                <a:cs typeface="+mn-lt"/>
              </a:rPr>
              <a:t>3}</a:t>
            </a:r>
          </a:p>
          <a:p>
            <a:r>
              <a:rPr lang="en-GB" sz="2800" dirty="0" smtClean="0">
                <a:solidFill>
                  <a:schemeClr val="accent6"/>
                </a:solidFill>
                <a:cs typeface="Calibri"/>
              </a:rPr>
              <a:t>add </a:t>
            </a:r>
            <a:r>
              <a:rPr lang="en-GB" sz="2800" dirty="0">
                <a:solidFill>
                  <a:schemeClr val="accent6"/>
                </a:solidFill>
                <a:cs typeface="Calibri"/>
              </a:rPr>
              <a:t>for any chapter not numbered. This is to </a:t>
            </a:r>
          </a:p>
          <a:p>
            <a:r>
              <a:rPr lang="en-GB" sz="2800" dirty="0">
                <a:solidFill>
                  <a:schemeClr val="accent6"/>
                </a:solidFill>
                <a:cs typeface="Calibri"/>
              </a:rPr>
              <a:t>have a stand-alone chapter not within in the toc</a:t>
            </a:r>
            <a:endParaRPr lang="en-GB" dirty="0">
              <a:solidFill>
                <a:schemeClr val="accent6"/>
              </a:solidFill>
              <a:cs typeface="Calibri"/>
            </a:endParaRPr>
          </a:p>
          <a:p>
            <a:r>
              <a:rPr lang="en-GB" sz="2800" dirty="0">
                <a:solidFill>
                  <a:srgbClr val="002060"/>
                </a:solidFill>
              </a:rPr>
              <a:t>\</a:t>
            </a:r>
            <a:r>
              <a:rPr lang="en-GB" sz="2800" dirty="0" err="1">
                <a:solidFill>
                  <a:srgbClr val="002060"/>
                </a:solidFill>
              </a:rPr>
              <a:t>addcontentsline</a:t>
            </a:r>
            <a:r>
              <a:rPr lang="en-GB" sz="2800" dirty="0">
                <a:solidFill>
                  <a:srgbClr val="002060"/>
                </a:solidFill>
              </a:rPr>
              <a:t>{toc}{chapter}{Abstract}</a:t>
            </a:r>
            <a:endParaRPr lang="en-GB" dirty="0"/>
          </a:p>
          <a:p>
            <a:r>
              <a:rPr lang="en-GB" sz="2800" dirty="0" smtClean="0">
                <a:solidFill>
                  <a:schemeClr val="accent6"/>
                </a:solidFill>
                <a:cs typeface="Calibri"/>
              </a:rPr>
              <a:t>add </a:t>
            </a:r>
            <a:r>
              <a:rPr lang="en-GB" sz="2800" dirty="0">
                <a:solidFill>
                  <a:schemeClr val="accent6"/>
                </a:solidFill>
                <a:cs typeface="Calibri"/>
              </a:rPr>
              <a:t>bookmark</a:t>
            </a:r>
            <a:endParaRPr lang="en-US" sz="2800" dirty="0">
              <a:solidFill>
                <a:schemeClr val="accent6"/>
              </a:solidFill>
              <a:cs typeface="Calibri"/>
            </a:endParaRPr>
          </a:p>
          <a:p>
            <a:r>
              <a:rPr lang="en-GB" sz="2800" dirty="0">
                <a:solidFill>
                  <a:schemeClr val="bg1"/>
                </a:solidFill>
                <a:cs typeface="Calibri"/>
              </a:rPr>
              <a:t>\</a:t>
            </a:r>
            <a:r>
              <a:rPr lang="en-GB" sz="2800" dirty="0" err="1">
                <a:solidFill>
                  <a:schemeClr val="bg1"/>
                </a:solidFill>
                <a:cs typeface="Calibri"/>
              </a:rPr>
              <a:t>usepackage</a:t>
            </a:r>
            <a:r>
              <a:rPr lang="en-GB" sz="2800" dirty="0">
                <a:solidFill>
                  <a:schemeClr val="bg1"/>
                </a:solidFill>
                <a:cs typeface="Calibri"/>
              </a:rPr>
              <a:t>{bookmark}</a:t>
            </a:r>
            <a:endParaRPr lang="en-GB" sz="2800" dirty="0">
              <a:solidFill>
                <a:schemeClr val="bg1"/>
              </a:solidFill>
            </a:endParaRPr>
          </a:p>
          <a:p>
            <a:endParaRPr lang="en-GB" sz="2800" dirty="0">
              <a:solidFill>
                <a:srgbClr val="002060"/>
              </a:solidFill>
              <a:cs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FBF474-EE85-C8ED-C877-8234EFE44F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444" r="419" b="2183"/>
          <a:stretch/>
        </p:blipFill>
        <p:spPr>
          <a:xfrm>
            <a:off x="7803185" y="1562411"/>
            <a:ext cx="4043802" cy="390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6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References</a:t>
            </a:r>
            <a:endParaRPr lang="en-GB" sz="5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68C333-9B4D-D901-C1AA-D333E14A2901}"/>
              </a:ext>
            </a:extLst>
          </p:cNvPr>
          <p:cNvSpPr/>
          <p:nvPr/>
        </p:nvSpPr>
        <p:spPr>
          <a:xfrm>
            <a:off x="8080199" y="1720526"/>
            <a:ext cx="3851542" cy="31700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.BIB example</a:t>
            </a:r>
          </a:p>
          <a:p>
            <a:endParaRPr lang="en-GB" sz="2000" dirty="0"/>
          </a:p>
          <a:p>
            <a:r>
              <a:rPr lang="en-GB" sz="2000" dirty="0"/>
              <a:t>@book{</a:t>
            </a:r>
            <a:r>
              <a:rPr lang="en-GB" sz="2000" dirty="0">
                <a:highlight>
                  <a:srgbClr val="FFFF00"/>
                </a:highlight>
              </a:rPr>
              <a:t>Croom2011</a:t>
            </a:r>
            <a:r>
              <a:rPr lang="en-GB" sz="2000" dirty="0"/>
              <a:t>,</a:t>
            </a:r>
            <a:endParaRPr lang="en-GB" sz="2000" dirty="0">
              <a:cs typeface="Calibri"/>
            </a:endParaRPr>
          </a:p>
          <a:p>
            <a:r>
              <a:rPr lang="en-GB" sz="2000" dirty="0">
                <a:cs typeface="Calibri"/>
              </a:rPr>
              <a:t>address = {Cambridge},</a:t>
            </a:r>
            <a:endParaRPr lang="en-GB" sz="2000" dirty="0"/>
          </a:p>
          <a:p>
            <a:r>
              <a:rPr lang="en-GB" sz="2000" dirty="0"/>
              <a:t>author = {Croom, Alexandra},</a:t>
            </a:r>
            <a:endParaRPr lang="en-GB" sz="2000" dirty="0">
              <a:cs typeface="Calibri" panose="020F0502020204030204"/>
            </a:endParaRPr>
          </a:p>
          <a:p>
            <a:r>
              <a:rPr lang="en-GB" sz="2000" dirty="0"/>
              <a:t>publisher = {The History Press},</a:t>
            </a:r>
            <a:endParaRPr lang="en-GB" sz="2000" dirty="0">
              <a:cs typeface="Calibri" panose="020F0502020204030204"/>
            </a:endParaRPr>
          </a:p>
          <a:p>
            <a:r>
              <a:rPr lang="en-GB" sz="2000" dirty="0"/>
              <a:t>title = {{Running the Roman home}},</a:t>
            </a:r>
            <a:endParaRPr lang="en-GB" sz="2000" dirty="0">
              <a:cs typeface="Calibri" panose="020F0502020204030204"/>
            </a:endParaRPr>
          </a:p>
          <a:p>
            <a:r>
              <a:rPr lang="en-GB" sz="2000" dirty="0"/>
              <a:t>year = {2011}</a:t>
            </a:r>
            <a:endParaRPr lang="en-GB" sz="2000" dirty="0">
              <a:cs typeface="Calibri" panose="020F0502020204030204"/>
            </a:endParaRPr>
          </a:p>
          <a:p>
            <a:r>
              <a:rPr lang="en-GB" sz="2000" dirty="0"/>
              <a:t>}</a:t>
            </a:r>
            <a:endParaRPr lang="en-GB" sz="2000" dirty="0">
              <a:cs typeface="Calibri" panose="020F050202020403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AF8095-1302-9F09-A450-BAEE1CB2599A}"/>
              </a:ext>
            </a:extLst>
          </p:cNvPr>
          <p:cNvSpPr txBox="1"/>
          <p:nvPr/>
        </p:nvSpPr>
        <p:spPr>
          <a:xfrm>
            <a:off x="634228" y="2012913"/>
            <a:ext cx="6848121" cy="258532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Calibri"/>
                <a:cs typeface="Calibri"/>
              </a:rPr>
              <a:t> </a:t>
            </a:r>
            <a:r>
              <a:rPr lang="en-US" b="1" dirty="0" err="1">
                <a:ea typeface="Calibri"/>
                <a:cs typeface="Calibri"/>
              </a:rPr>
              <a:t>BibTeX</a:t>
            </a:r>
            <a:r>
              <a:rPr lang="en-US" b="1" dirty="0">
                <a:ea typeface="Calibri"/>
                <a:cs typeface="Calibri"/>
              </a:rPr>
              <a:t> the file format vs </a:t>
            </a:r>
            <a:r>
              <a:rPr lang="en-US" b="1" dirty="0" err="1">
                <a:ea typeface="Calibri"/>
                <a:cs typeface="Calibri"/>
              </a:rPr>
              <a:t>BibTeX</a:t>
            </a:r>
            <a:r>
              <a:rPr lang="en-US" b="1" dirty="0">
                <a:ea typeface="Calibri"/>
                <a:cs typeface="Calibri"/>
              </a:rPr>
              <a:t> the software tool</a:t>
            </a:r>
            <a:endParaRPr lang="en-US" dirty="0">
              <a:ea typeface="Calibri"/>
              <a:cs typeface="Calibri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“</a:t>
            </a:r>
            <a:r>
              <a:rPr lang="en-US" dirty="0" err="1">
                <a:ea typeface="Calibri"/>
                <a:cs typeface="Calibri"/>
              </a:rPr>
              <a:t>BibTeX</a:t>
            </a:r>
            <a:r>
              <a:rPr lang="en-US" dirty="0">
                <a:ea typeface="Calibri"/>
                <a:cs typeface="Calibri"/>
              </a:rPr>
              <a:t>” is both used to refer to a reference management package and to the file format used by this software (i.e. a .bib file)</a:t>
            </a:r>
            <a:endParaRPr lang="en-US" dirty="0"/>
          </a:p>
          <a:p>
            <a:pPr marL="742950" lvl="1" indent="-285750">
              <a:buFont typeface="Arial,Sans-Serif"/>
              <a:buChar char="•"/>
            </a:pPr>
            <a:r>
              <a:rPr lang="en-US" dirty="0" err="1">
                <a:ea typeface="Calibri"/>
                <a:cs typeface="Calibri"/>
              </a:rPr>
              <a:t>Bibtex</a:t>
            </a:r>
            <a:r>
              <a:rPr lang="en-US" dirty="0">
                <a:ea typeface="Calibri"/>
                <a:cs typeface="Calibri"/>
              </a:rPr>
              <a:t> and Biber are external programs that process bibliography information and act (roughly) as the interface between your .bib file and your LaTeX document</a:t>
            </a:r>
            <a:r>
              <a:rPr lang="en-US" dirty="0" smtClean="0">
                <a:ea typeface="Calibri"/>
                <a:cs typeface="Calibri"/>
              </a:rPr>
              <a:t>.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dirty="0" err="1" smtClean="0">
                <a:ea typeface="Calibri"/>
                <a:cs typeface="Calibri"/>
              </a:rPr>
              <a:t>Programmes</a:t>
            </a:r>
            <a:r>
              <a:rPr lang="en-US" dirty="0" smtClean="0">
                <a:ea typeface="Calibri"/>
                <a:cs typeface="Calibri"/>
              </a:rPr>
              <a:t> such as </a:t>
            </a:r>
            <a:r>
              <a:rPr lang="en-US" dirty="0" err="1" smtClean="0">
                <a:ea typeface="Calibri"/>
                <a:cs typeface="Calibri"/>
              </a:rPr>
              <a:t>Zotero</a:t>
            </a:r>
            <a:r>
              <a:rPr lang="en-US" dirty="0" smtClean="0">
                <a:ea typeface="Calibri"/>
                <a:cs typeface="Calibri"/>
              </a:rPr>
              <a:t> or </a:t>
            </a:r>
            <a:r>
              <a:rPr lang="en-US" dirty="0" err="1" smtClean="0">
                <a:ea typeface="Calibri"/>
                <a:cs typeface="Calibri"/>
              </a:rPr>
              <a:t>Mendeley</a:t>
            </a:r>
            <a:r>
              <a:rPr lang="en-US" dirty="0" smtClean="0">
                <a:ea typeface="Calibri"/>
                <a:cs typeface="Calibri"/>
              </a:rPr>
              <a:t> tend to use </a:t>
            </a:r>
            <a:r>
              <a:rPr lang="en-US" dirty="0" err="1" smtClean="0">
                <a:ea typeface="Calibri"/>
                <a:cs typeface="Calibri"/>
              </a:rPr>
              <a:t>bibtex</a:t>
            </a:r>
            <a:r>
              <a:rPr lang="en-US" dirty="0" smtClean="0">
                <a:ea typeface="Calibri"/>
                <a:cs typeface="Calibri"/>
              </a:rPr>
              <a:t> o </a:t>
            </a:r>
          </a:p>
          <a:p>
            <a:pPr lvl="1"/>
            <a:r>
              <a:rPr lang="en-US" dirty="0" smtClean="0">
                <a:ea typeface="Calibri"/>
                <a:cs typeface="Calibri"/>
              </a:rPr>
              <a:t>	to c</a:t>
            </a:r>
            <a:r>
              <a:rPr lang="en-US" dirty="0" smtClean="0">
                <a:ea typeface="Calibri"/>
                <a:cs typeface="Calibri"/>
              </a:rPr>
              <a:t>reate .bib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smtClean="0">
                <a:ea typeface="Calibri"/>
                <a:cs typeface="Calibri"/>
              </a:rPr>
              <a:t>files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26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References</a:t>
            </a:r>
            <a:endParaRPr lang="en-GB" sz="5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F55FF6-BEE2-6192-4522-89E17A6A1CEF}"/>
              </a:ext>
            </a:extLst>
          </p:cNvPr>
          <p:cNvSpPr txBox="1"/>
          <p:nvPr/>
        </p:nvSpPr>
        <p:spPr>
          <a:xfrm>
            <a:off x="520684" y="1591374"/>
            <a:ext cx="7392005" cy="3785652"/>
          </a:xfrm>
          <a:prstGeom prst="rect">
            <a:avLst/>
          </a:prstGeom>
          <a:noFill/>
          <a:ln>
            <a:solidFill>
              <a:srgbClr val="00CEC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Calibri" panose="020F0502020204030204"/>
                <a:cs typeface="Calibri" panose="020F0502020204030204"/>
              </a:rPr>
              <a:t>There are a number of different packages in 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LaTex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 that format citations and bibliographies, including </a:t>
            </a:r>
            <a:r>
              <a:rPr lang="en-US" sz="2400" b="1" dirty="0" err="1">
                <a:ea typeface="Calibri" panose="020F0502020204030204"/>
                <a:cs typeface="Calibri" panose="020F0502020204030204"/>
              </a:rPr>
              <a:t>Biblatex</a:t>
            </a:r>
            <a:r>
              <a:rPr lang="en-US" sz="2400" b="1" dirty="0">
                <a:ea typeface="Calibri" panose="020F0502020204030204"/>
                <a:cs typeface="Calibri" panose="020F0502020204030204"/>
              </a:rPr>
              <a:t>, </a:t>
            </a:r>
            <a:r>
              <a:rPr lang="en-US" sz="2400" b="1" dirty="0" err="1">
                <a:ea typeface="Calibri" panose="020F0502020204030204"/>
                <a:cs typeface="Calibri" panose="020F0502020204030204"/>
              </a:rPr>
              <a:t>Bibtex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 and </a:t>
            </a:r>
            <a:r>
              <a:rPr lang="en-US" sz="2400" b="1" dirty="0" err="1">
                <a:ea typeface="Calibri" panose="020F0502020204030204"/>
                <a:cs typeface="Calibri" panose="020F0502020204030204"/>
              </a:rPr>
              <a:t>Natbib</a:t>
            </a:r>
            <a:endParaRPr lang="en-US" sz="2400" b="1" dirty="0">
              <a:ea typeface="Calibri" panose="020F0502020204030204"/>
              <a:cs typeface="Calibri" panose="020F0502020204030204"/>
            </a:endParaRPr>
          </a:p>
          <a:p>
            <a:endParaRPr lang="en-US" sz="2400" b="1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ea typeface="+mn-lt"/>
                <a:cs typeface="+mn-lt"/>
              </a:rPr>
              <a:t>To cite references in Latex, you need a bibliography file. This is a .bib file we need to provide ourselves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ea typeface="+mn-lt"/>
                <a:cs typeface="+mn-lt"/>
              </a:rPr>
              <a:t>Reference management software such as Zotero, Mendeley </a:t>
            </a:r>
            <a:r>
              <a:rPr lang="en-US" sz="2400" dirty="0" err="1">
                <a:ea typeface="+mn-lt"/>
                <a:cs typeface="+mn-lt"/>
              </a:rPr>
              <a:t>etc</a:t>
            </a:r>
            <a:r>
              <a:rPr lang="en-US" sz="2400" dirty="0">
                <a:ea typeface="+mn-lt"/>
                <a:cs typeface="+mn-lt"/>
              </a:rPr>
              <a:t> can create .bib </a:t>
            </a:r>
            <a:r>
              <a:rPr lang="en-US" sz="2400" dirty="0" smtClean="0">
                <a:ea typeface="+mn-lt"/>
                <a:cs typeface="+mn-lt"/>
              </a:rPr>
              <a:t>files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 smtClean="0">
                <a:ea typeface="+mn-lt"/>
                <a:cs typeface="+mn-lt"/>
              </a:rPr>
              <a:t>You can upload these to Overleaf or sync your desktop app with Overleaf to continually update it as you go</a:t>
            </a:r>
            <a:endParaRPr lang="en-US" sz="2400" dirty="0">
              <a:ea typeface="+mn-lt"/>
              <a:cs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735" y="1638508"/>
            <a:ext cx="3377334" cy="29257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49" y="4880981"/>
            <a:ext cx="4853052" cy="959377"/>
          </a:xfrm>
          <a:prstGeom prst="rect">
            <a:avLst/>
          </a:prstGeom>
        </p:spPr>
      </p:pic>
      <p:sp>
        <p:nvSpPr>
          <p:cNvPr id="22" name="Arrow: Curved Up 21">
            <a:extLst>
              <a:ext uri="{FF2B5EF4-FFF2-40B4-BE49-F238E27FC236}">
                <a16:creationId xmlns:a16="http://schemas.microsoft.com/office/drawing/2014/main" id="{4C9C6D9A-D6D4-01EC-E6BB-08C2BFB41CE5}"/>
              </a:ext>
            </a:extLst>
          </p:cNvPr>
          <p:cNvSpPr/>
          <p:nvPr/>
        </p:nvSpPr>
        <p:spPr>
          <a:xfrm rot="718702">
            <a:off x="6827456" y="3624467"/>
            <a:ext cx="1855838" cy="823449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5" y="0"/>
            <a:ext cx="12110518" cy="14938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4319" y="155482"/>
            <a:ext cx="12534137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b="0" i="0" dirty="0">
                <a:solidFill>
                  <a:schemeClr val="bg1"/>
                </a:solidFill>
                <a:effectLst/>
              </a:rPr>
              <a:t>Cross </a:t>
            </a:r>
            <a:r>
              <a:rPr lang="en-GB" sz="5400" b="0" i="0" dirty="0" smtClean="0">
                <a:solidFill>
                  <a:schemeClr val="bg1"/>
                </a:solidFill>
                <a:effectLst/>
              </a:rPr>
              <a:t>referencing</a:t>
            </a:r>
            <a:endParaRPr lang="en-GB" sz="5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15353" y="1796850"/>
            <a:ext cx="3114902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/>
              <a:t>Cross Ref Figure</a:t>
            </a:r>
          </a:p>
          <a:p>
            <a:endParaRPr lang="en-GB" sz="2400"/>
          </a:p>
          <a:p>
            <a:r>
              <a:rPr lang="en-GB" sz="2400">
                <a:solidFill>
                  <a:srgbClr val="0070C0"/>
                </a:solidFill>
              </a:rPr>
              <a:t>\ref</a:t>
            </a:r>
            <a:r>
              <a:rPr lang="en-GB" sz="2400"/>
              <a:t>{</a:t>
            </a:r>
            <a:r>
              <a:rPr lang="en-GB" sz="2400" err="1">
                <a:solidFill>
                  <a:schemeClr val="accent6">
                    <a:lumMod val="75000"/>
                  </a:schemeClr>
                </a:solidFill>
              </a:rPr>
              <a:t>Figure:id</a:t>
            </a:r>
            <a:r>
              <a:rPr lang="en-GB" sz="2400"/>
              <a:t>}</a:t>
            </a:r>
          </a:p>
          <a:p>
            <a:endParaRPr lang="en-GB" sz="2400"/>
          </a:p>
        </p:txBody>
      </p:sp>
      <p:sp>
        <p:nvSpPr>
          <p:cNvPr id="5" name="Rectangle 4"/>
          <p:cNvSpPr/>
          <p:nvPr/>
        </p:nvSpPr>
        <p:spPr>
          <a:xfrm>
            <a:off x="8246210" y="1768580"/>
            <a:ext cx="3114902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/>
              <a:t>Cross Ref Table</a:t>
            </a:r>
          </a:p>
          <a:p>
            <a:endParaRPr lang="en-GB" sz="2400"/>
          </a:p>
          <a:p>
            <a:r>
              <a:rPr lang="en-GB" sz="2400">
                <a:solidFill>
                  <a:srgbClr val="0070C0"/>
                </a:solidFill>
              </a:rPr>
              <a:t>\ref</a:t>
            </a:r>
            <a:r>
              <a:rPr lang="en-GB" sz="2400"/>
              <a:t>{</a:t>
            </a:r>
            <a:r>
              <a:rPr lang="en-GB" sz="2400" err="1">
                <a:solidFill>
                  <a:schemeClr val="accent6">
                    <a:lumMod val="75000"/>
                  </a:schemeClr>
                </a:solidFill>
              </a:rPr>
              <a:t>Table:id</a:t>
            </a:r>
            <a:r>
              <a:rPr lang="en-GB" sz="2400"/>
              <a:t>}</a:t>
            </a:r>
          </a:p>
          <a:p>
            <a:endParaRPr lang="en-GB" sz="2400"/>
          </a:p>
        </p:txBody>
      </p:sp>
      <p:sp>
        <p:nvSpPr>
          <p:cNvPr id="6" name="TextBox 5"/>
          <p:cNvSpPr txBox="1"/>
          <p:nvPr/>
        </p:nvSpPr>
        <p:spPr>
          <a:xfrm>
            <a:off x="1995438" y="4020891"/>
            <a:ext cx="8345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Cross referencing will make the reference update automatically if you add more images or equation before in the chapter!</a:t>
            </a:r>
          </a:p>
        </p:txBody>
      </p:sp>
      <p:sp>
        <p:nvSpPr>
          <p:cNvPr id="7" name="Rectangle 6"/>
          <p:cNvSpPr/>
          <p:nvPr/>
        </p:nvSpPr>
        <p:spPr>
          <a:xfrm>
            <a:off x="445152" y="1796850"/>
            <a:ext cx="3578941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2400" dirty="0"/>
              <a:t>Cross Ref </a:t>
            </a:r>
            <a:r>
              <a:rPr lang="en-GB" sz="2400" dirty="0" smtClean="0"/>
              <a:t>Chapter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>
                <a:solidFill>
                  <a:srgbClr val="0070C0"/>
                </a:solidFill>
              </a:rPr>
              <a:t>\</a:t>
            </a:r>
            <a:r>
              <a:rPr lang="en-GB" sz="2400" dirty="0" smtClean="0">
                <a:solidFill>
                  <a:srgbClr val="0070C0"/>
                </a:solidFill>
              </a:rPr>
              <a:t>ref</a:t>
            </a:r>
            <a:r>
              <a:rPr lang="en-GB" sz="2400" dirty="0" smtClean="0"/>
              <a:t>{</a:t>
            </a:r>
            <a:r>
              <a:rPr lang="en-GB" sz="2400" dirty="0" err="1" smtClean="0">
                <a:solidFill>
                  <a:schemeClr val="accent6">
                    <a:lumMod val="75000"/>
                  </a:schemeClr>
                </a:solidFill>
              </a:rPr>
              <a:t>Chapter:Introduction</a:t>
            </a:r>
            <a:r>
              <a:rPr lang="en-GB" sz="2400" dirty="0" smtClean="0"/>
              <a:t>}</a:t>
            </a:r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941926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References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8A441E-4319-022D-EF07-FFA6CE4DA161}"/>
              </a:ext>
            </a:extLst>
          </p:cNvPr>
          <p:cNvSpPr txBox="1"/>
          <p:nvPr/>
        </p:nvSpPr>
        <p:spPr>
          <a:xfrm>
            <a:off x="381534" y="1553746"/>
            <a:ext cx="3716130" cy="452431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b="1" dirty="0" err="1">
                <a:ea typeface="Calibri"/>
                <a:cs typeface="Calibri"/>
              </a:rPr>
              <a:t>Natbib</a:t>
            </a:r>
            <a:r>
              <a:rPr lang="en-US" b="1" dirty="0">
                <a:ea typeface="Calibri"/>
                <a:cs typeface="Calibri"/>
              </a:rPr>
              <a:t>: </a:t>
            </a:r>
            <a:r>
              <a:rPr lang="en-US" i="1" dirty="0">
                <a:ea typeface="Calibri"/>
                <a:cs typeface="Calibri"/>
              </a:rPr>
              <a:t>For Traditional and Flexible Citation Styles</a:t>
            </a:r>
            <a:endParaRPr lang="en-US" dirty="0">
              <a:ea typeface="Calibri"/>
              <a:cs typeface="Calibri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package designed for flexibility in citation style 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supports both author-year and numerical citations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customization to match a variety of citation formats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simple to use and is compatible with most LaTeX documents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dirty="0">
                <a:ea typeface="Calibri"/>
                <a:cs typeface="Calibri"/>
              </a:rPr>
              <a:t>BUT: functionality is relatively basic - for more complex </a:t>
            </a:r>
            <a:r>
              <a:rPr lang="en-US" dirty="0" smtClean="0">
                <a:ea typeface="Calibri"/>
                <a:cs typeface="Calibri"/>
              </a:rPr>
              <a:t>bibliography </a:t>
            </a:r>
            <a:r>
              <a:rPr lang="en-US" dirty="0">
                <a:ea typeface="Calibri"/>
                <a:cs typeface="Calibri"/>
              </a:rPr>
              <a:t>requirements, you might need to look elsewhere</a:t>
            </a: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4C740DD3-82F5-440B-527A-6F8088196770}"/>
              </a:ext>
            </a:extLst>
          </p:cNvPr>
          <p:cNvSpPr txBox="1"/>
          <p:nvPr/>
        </p:nvSpPr>
        <p:spPr>
          <a:xfrm>
            <a:off x="4705234" y="1551253"/>
            <a:ext cx="2937564" cy="397031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 err="1">
                <a:ea typeface="Calibri"/>
                <a:cs typeface="Calibri"/>
              </a:rPr>
              <a:t>Bibtex</a:t>
            </a:r>
            <a:r>
              <a:rPr lang="en-US" b="1">
                <a:ea typeface="Calibri"/>
                <a:cs typeface="Calibri"/>
              </a:rPr>
              <a:t>: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i="1">
                <a:ea typeface="Calibri"/>
                <a:cs typeface="Calibri"/>
              </a:rPr>
              <a:t>For Ease and Compatibility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main strength = compatibility and ease of use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Many academic journals accept </a:t>
            </a:r>
            <a:r>
              <a:rPr lang="en-US" err="1">
                <a:ea typeface="Calibri"/>
                <a:cs typeface="Calibri"/>
              </a:rPr>
              <a:t>Bibtex</a:t>
            </a:r>
            <a:endParaRPr lang="en-US"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Extensive online documentation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BUT: doesn't handle Unicode well, so tricky for non-English languages</a:t>
            </a: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80D66657-24A5-9F92-B52C-ED348F095901}"/>
              </a:ext>
            </a:extLst>
          </p:cNvPr>
          <p:cNvSpPr txBox="1"/>
          <p:nvPr/>
        </p:nvSpPr>
        <p:spPr>
          <a:xfrm>
            <a:off x="8227391" y="1546977"/>
            <a:ext cx="3572565" cy="424731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 dirty="0" err="1">
                <a:ea typeface="Calibri"/>
                <a:cs typeface="Calibri"/>
              </a:rPr>
              <a:t>Biblatex</a:t>
            </a:r>
            <a:r>
              <a:rPr lang="en-US" b="1" dirty="0">
                <a:ea typeface="Calibri"/>
                <a:cs typeface="Calibri"/>
              </a:rPr>
              <a:t>:</a:t>
            </a:r>
            <a:r>
              <a:rPr lang="en-US" dirty="0">
                <a:ea typeface="Calibri"/>
                <a:cs typeface="Calibri"/>
              </a:rPr>
              <a:t> </a:t>
            </a:r>
            <a:r>
              <a:rPr lang="en-US" i="1" dirty="0">
                <a:ea typeface="Calibri"/>
                <a:cs typeface="Calibri"/>
              </a:rPr>
              <a:t>For Advanced and Multilingual Needs</a:t>
            </a:r>
            <a:endParaRPr lang="en-US" i="1" dirty="0"/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Calibri"/>
                <a:cs typeface="Calibri"/>
              </a:rPr>
              <a:t>modern package that provides more advanced features than </a:t>
            </a:r>
            <a:r>
              <a:rPr lang="en-US" dirty="0" err="1">
                <a:ea typeface="Calibri"/>
                <a:cs typeface="Calibri"/>
              </a:rPr>
              <a:t>Natbib</a:t>
            </a:r>
            <a:r>
              <a:rPr lang="en-US" dirty="0">
                <a:ea typeface="Calibri"/>
                <a:cs typeface="Calibri"/>
              </a:rPr>
              <a:t> or </a:t>
            </a:r>
            <a:r>
              <a:rPr lang="en-US" dirty="0" err="1">
                <a:ea typeface="Calibri"/>
                <a:cs typeface="Calibri"/>
              </a:rPr>
              <a:t>Bibtex</a:t>
            </a:r>
            <a:endParaRPr lang="en-US" dirty="0"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Calibri"/>
                <a:cs typeface="Calibri"/>
              </a:rPr>
              <a:t>handles Unicode well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Calibri"/>
                <a:cs typeface="Calibri"/>
              </a:rPr>
              <a:t>supports a wider range of citation styles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Calibri"/>
                <a:cs typeface="Calibri"/>
              </a:rPr>
              <a:t>allows for more customization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ea typeface="Calibri"/>
                <a:cs typeface="Calibri"/>
              </a:rPr>
              <a:t>BUT: requires the use of Biber as the backend for sorting and processing bibliographic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388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25" y="0"/>
            <a:ext cx="12097675" cy="16386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35" y="167814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References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79390" y="2607077"/>
            <a:ext cx="8825871" cy="16312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000" b="1" err="1">
                <a:latin typeface="Calibri Light"/>
                <a:cs typeface="Calibri Light"/>
              </a:rPr>
              <a:t>Natbib</a:t>
            </a:r>
            <a:r>
              <a:rPr lang="en-US" sz="2000" dirty="0">
                <a:latin typeface="Calibri Light"/>
                <a:cs typeface="Calibri Light"/>
              </a:rPr>
              <a:t> is great for simple documents requiring traditional citation styles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 b="1" err="1">
                <a:solidFill>
                  <a:srgbClr val="000000"/>
                </a:solidFill>
                <a:latin typeface="Calibri Light"/>
                <a:cs typeface="Calibri"/>
              </a:rPr>
              <a:t>Bibtex</a:t>
            </a:r>
            <a:r>
              <a:rPr lang="en-US" sz="2000" dirty="0">
                <a:solidFill>
                  <a:srgbClr val="000000"/>
                </a:solidFill>
                <a:latin typeface="Calibri Light"/>
                <a:cs typeface="Calibri"/>
              </a:rPr>
              <a:t> is an excellent choice for compatibility and ease of use, especially when </a:t>
            </a:r>
          </a:p>
          <a:p>
            <a:r>
              <a:rPr lang="en-US" sz="2000" dirty="0">
                <a:solidFill>
                  <a:srgbClr val="000000"/>
                </a:solidFill>
                <a:latin typeface="Calibri Light"/>
                <a:cs typeface="Calibri"/>
              </a:rPr>
              <a:t>writing for journals that support </a:t>
            </a:r>
            <a:r>
              <a:rPr lang="en-US" sz="2000" err="1">
                <a:solidFill>
                  <a:srgbClr val="000000"/>
                </a:solidFill>
                <a:latin typeface="Calibri Light"/>
                <a:cs typeface="Calibri"/>
              </a:rPr>
              <a:t>Bibtex</a:t>
            </a:r>
            <a:r>
              <a:rPr lang="en-US" sz="2000" dirty="0">
                <a:solidFill>
                  <a:srgbClr val="000000"/>
                </a:solidFill>
                <a:latin typeface="Calibri Light"/>
                <a:cs typeface="Calibri"/>
              </a:rPr>
              <a:t> format.</a:t>
            </a:r>
            <a:endParaRPr lang="en-US" sz="2000" dirty="0">
              <a:latin typeface="Calibri Light"/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 b="1" err="1">
                <a:solidFill>
                  <a:srgbClr val="000000"/>
                </a:solidFill>
                <a:latin typeface="Calibri Light"/>
                <a:cs typeface="Calibri Light"/>
              </a:rPr>
              <a:t>Biblatex</a:t>
            </a:r>
            <a:r>
              <a:rPr lang="en-US" sz="2000" dirty="0">
                <a:solidFill>
                  <a:srgbClr val="000000"/>
                </a:solidFill>
                <a:latin typeface="Calibri Light"/>
                <a:cs typeface="Calibri Light"/>
              </a:rPr>
              <a:t> is </a:t>
            </a:r>
            <a:r>
              <a:rPr lang="en-US" sz="2000" dirty="0">
                <a:latin typeface="Calibri Light"/>
                <a:cs typeface="Calibri Light"/>
              </a:rPr>
              <a:t>the best choice for complex or multilingual documents, or if you need</a:t>
            </a:r>
            <a:endParaRPr lang="en-GB" sz="2000" dirty="0">
              <a:latin typeface="Calibri Light"/>
              <a:cs typeface="Calibri Light"/>
            </a:endParaRPr>
          </a:p>
          <a:p>
            <a:r>
              <a:rPr lang="en-US" sz="2000" dirty="0">
                <a:latin typeface="Calibri Light"/>
                <a:cs typeface="Calibri Light"/>
              </a:rPr>
              <a:t> more </a:t>
            </a:r>
            <a:r>
              <a:rPr lang="en-US" sz="2000" err="1">
                <a:latin typeface="Calibri Light"/>
                <a:cs typeface="Calibri Light"/>
              </a:rPr>
              <a:t>customisation</a:t>
            </a:r>
            <a:r>
              <a:rPr lang="en-US" sz="2000" dirty="0">
                <a:latin typeface="Calibri Light"/>
                <a:cs typeface="Calibri Light"/>
              </a:rPr>
              <a:t> in your citations</a:t>
            </a:r>
            <a:r>
              <a:rPr lang="en-US" sz="2000" b="1" dirty="0">
                <a:latin typeface="Calibri Light"/>
                <a:cs typeface="Calibri Light"/>
              </a:rPr>
              <a:t>  </a:t>
            </a:r>
            <a:r>
              <a:rPr lang="en-US" sz="2000" b="1" dirty="0"/>
              <a:t>    </a:t>
            </a:r>
            <a:endParaRPr lang="en-GB" sz="2000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38FD06-32E9-54D2-7569-B9F451683BD6}"/>
              </a:ext>
            </a:extLst>
          </p:cNvPr>
          <p:cNvSpPr txBox="1"/>
          <p:nvPr/>
        </p:nvSpPr>
        <p:spPr>
          <a:xfrm>
            <a:off x="3155121" y="1719027"/>
            <a:ext cx="54996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solidFill>
                  <a:schemeClr val="accent1">
                    <a:lumMod val="50000"/>
                  </a:schemeClr>
                </a:solidFill>
                <a:cs typeface="Calibri"/>
              </a:rPr>
              <a:t>Summary?</a:t>
            </a:r>
          </a:p>
        </p:txBody>
      </p:sp>
    </p:spTree>
    <p:extLst>
      <p:ext uri="{BB962C8B-B14F-4D97-AF65-F5344CB8AC3E}">
        <p14:creationId xmlns:p14="http://schemas.microsoft.com/office/powerpoint/2010/main" val="15652216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 err="1">
                <a:solidFill>
                  <a:schemeClr val="bg1"/>
                </a:solidFill>
              </a:rPr>
              <a:t>Natbib</a:t>
            </a:r>
            <a:endParaRPr lang="en-GB" sz="5400" b="0" i="0" dirty="0" err="1">
              <a:solidFill>
                <a:schemeClr val="bg1"/>
              </a:solidFill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8E43C6-88C6-F901-5478-616C1F91E863}"/>
              </a:ext>
            </a:extLst>
          </p:cNvPr>
          <p:cNvSpPr txBox="1"/>
          <p:nvPr/>
        </p:nvSpPr>
        <p:spPr>
          <a:xfrm>
            <a:off x="486860" y="1313016"/>
            <a:ext cx="877529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Calibri"/>
                <a:cs typeface="Calibri"/>
              </a:rPr>
              <a:t>Today we will focus on using </a:t>
            </a:r>
            <a:r>
              <a:rPr lang="en-US" sz="2400" b="1" err="1">
                <a:ea typeface="Calibri"/>
                <a:cs typeface="Calibri"/>
              </a:rPr>
              <a:t>Natbib</a:t>
            </a:r>
            <a:r>
              <a:rPr lang="en-US" sz="2400" b="1">
                <a:ea typeface="Calibri"/>
                <a:cs typeface="Calibri"/>
              </a:rPr>
              <a:t> </a:t>
            </a:r>
            <a:r>
              <a:rPr lang="en-US" sz="2400">
                <a:ea typeface="Calibri"/>
                <a:cs typeface="Calibri"/>
              </a:rPr>
              <a:t>(most common in Humanities)</a:t>
            </a:r>
            <a:endParaRPr lang="en-US" sz="2400" err="1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79F76F-25E1-0C2D-1FAB-F194A12B04F7}"/>
              </a:ext>
            </a:extLst>
          </p:cNvPr>
          <p:cNvSpPr/>
          <p:nvPr/>
        </p:nvSpPr>
        <p:spPr>
          <a:xfrm>
            <a:off x="484593" y="1781179"/>
            <a:ext cx="11172710" cy="378565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000" b="1" dirty="0">
                <a:solidFill>
                  <a:schemeClr val="accent5">
                    <a:lumMod val="75000"/>
                  </a:schemeClr>
                </a:solidFill>
              </a:rPr>
              <a:t>Commands: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000" dirty="0">
              <a:solidFill>
                <a:schemeClr val="accent5">
                  <a:lumMod val="75000"/>
                </a:schemeClr>
              </a:solidFill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</a:rPr>
              <a:t>usepackage</a:t>
            </a:r>
            <a:r>
              <a:rPr lang="en-GB" sz="2000" dirty="0"/>
              <a:t>{</a:t>
            </a:r>
            <a:r>
              <a:rPr lang="en-GB" sz="2000" dirty="0" err="1"/>
              <a:t>natbib</a:t>
            </a:r>
            <a:r>
              <a:rPr lang="en-GB" sz="2000" dirty="0"/>
              <a:t>}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% use </a:t>
            </a:r>
            <a:r>
              <a:rPr lang="en-GB" sz="2000" dirty="0" err="1">
                <a:solidFill>
                  <a:schemeClr val="accent6">
                    <a:lumMod val="50000"/>
                  </a:schemeClr>
                </a:solidFill>
              </a:rPr>
              <a:t>Natbib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 citation package</a:t>
            </a:r>
            <a:endParaRPr lang="en-GB" sz="2000" dirty="0">
              <a:solidFill>
                <a:schemeClr val="accent6">
                  <a:lumMod val="50000"/>
                </a:schemeClr>
              </a:solidFill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setcitestyle</a:t>
            </a:r>
            <a:r>
              <a:rPr lang="en-GB" sz="2000" dirty="0">
                <a:ea typeface="Calibri"/>
                <a:cs typeface="Calibri"/>
              </a:rPr>
              <a:t>{</a:t>
            </a:r>
            <a:r>
              <a:rPr lang="en-GB" sz="2000" dirty="0" err="1">
                <a:ea typeface="Calibri"/>
                <a:cs typeface="Calibri"/>
              </a:rPr>
              <a:t>aysep</a:t>
            </a:r>
            <a:r>
              <a:rPr lang="en-GB" sz="2000" dirty="0">
                <a:ea typeface="Calibri"/>
                <a:cs typeface="Calibri"/>
              </a:rPr>
              <a:t>={,}}</a:t>
            </a:r>
            <a:r>
              <a:rPr lang="en-GB" sz="2000" dirty="0">
                <a:solidFill>
                  <a:schemeClr val="accent6">
                    <a:lumMod val="75000"/>
                  </a:schemeClr>
                </a:solidFill>
                <a:ea typeface="Calibri"/>
                <a:cs typeface="Calibri"/>
              </a:rPr>
              <a:t>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 Set cite style, and put comma between author and year (can also be space ; : etc)</a:t>
            </a:r>
            <a:endParaRPr lang="en-GB" dirty="0">
              <a:solidFill>
                <a:schemeClr val="accent6">
                  <a:lumMod val="50000"/>
                </a:schemeClr>
              </a:solidFill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setcitestyle</a:t>
            </a:r>
            <a:r>
              <a:rPr lang="en-GB" sz="2000" dirty="0">
                <a:ea typeface="Calibri"/>
                <a:cs typeface="Calibri"/>
              </a:rPr>
              <a:t>{</a:t>
            </a:r>
            <a:r>
              <a:rPr lang="en-GB" sz="2000" dirty="0" err="1">
                <a:ea typeface="Calibri"/>
                <a:cs typeface="Calibri"/>
              </a:rPr>
              <a:t>notesep</a:t>
            </a:r>
            <a:r>
              <a:rPr lang="en-GB" sz="2000" dirty="0">
                <a:ea typeface="Calibri"/>
                <a:cs typeface="Calibri"/>
              </a:rPr>
              <a:t>={: }}</a:t>
            </a:r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 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 Put colon between author/year and info in 'note' field (usually </a:t>
            </a:r>
            <a:r>
              <a:rPr lang="en-GB" sz="2000" dirty="0" err="1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pg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 #)</a:t>
            </a:r>
          </a:p>
          <a:p>
            <a:r>
              <a:rPr lang="en-GB" sz="2000" dirty="0">
                <a:solidFill>
                  <a:schemeClr val="accent1">
                    <a:lumMod val="50000"/>
                  </a:schemeClr>
                </a:solidFill>
                <a:latin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1">
                    <a:lumMod val="50000"/>
                  </a:schemeClr>
                </a:solidFill>
                <a:latin typeface="Calibri"/>
                <a:cs typeface="Calibri"/>
              </a:rPr>
              <a:t>setcitestyle</a:t>
            </a:r>
            <a:r>
              <a:rPr lang="en-GB" sz="2000" dirty="0">
                <a:latin typeface="Calibri"/>
                <a:cs typeface="Calibri"/>
              </a:rPr>
              <a:t>{</a:t>
            </a:r>
            <a:r>
              <a:rPr lang="en-GB" sz="2000" dirty="0" err="1">
                <a:latin typeface="Calibri"/>
                <a:cs typeface="Calibri"/>
              </a:rPr>
              <a:t>yysep</a:t>
            </a:r>
            <a:r>
              <a:rPr lang="en-GB" sz="2000" dirty="0">
                <a:latin typeface="Calibri"/>
                <a:cs typeface="Calibri"/>
              </a:rPr>
              <a:t>={,}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latin typeface="Calibri"/>
                <a:cs typeface="Calibri"/>
              </a:rPr>
              <a:t> % Separator between years with common author</a:t>
            </a:r>
            <a:endParaRPr lang="en-GB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\bibliography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{</a:t>
            </a:r>
            <a:r>
              <a:rPr lang="en-GB" sz="2000" dirty="0" err="1">
                <a:solidFill>
                  <a:srgbClr val="000000"/>
                </a:solidFill>
                <a:ea typeface="Calibri"/>
                <a:cs typeface="Calibri"/>
              </a:rPr>
              <a:t>References.bib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} 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 Give the name of the bibliography file</a:t>
            </a: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bibliographystyle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{</a:t>
            </a:r>
            <a:r>
              <a:rPr lang="en-GB" sz="2000" dirty="0" err="1">
                <a:solidFill>
                  <a:srgbClr val="000000"/>
                </a:solidFill>
                <a:ea typeface="Calibri"/>
                <a:cs typeface="Calibri"/>
              </a:rPr>
              <a:t>apalike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} 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  Style of </a:t>
            </a:r>
            <a:r>
              <a:rPr lang="en-GB" sz="2000" dirty="0" err="1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biblio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 and citation </a:t>
            </a: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addcontentsline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{toc}{chapter}{Bibliography} 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  Add </a:t>
            </a:r>
            <a:r>
              <a:rPr lang="en-GB" sz="2000" dirty="0" err="1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biblio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 to table of contents</a:t>
            </a: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\chapter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*{Bibliography} 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%  Call it bibliography rather than references</a:t>
            </a: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\</a:t>
            </a:r>
            <a:r>
              <a:rPr lang="en-GB" sz="2000" dirty="0" err="1">
                <a:solidFill>
                  <a:schemeClr val="accent5">
                    <a:lumMod val="75000"/>
                  </a:schemeClr>
                </a:solidFill>
                <a:ea typeface="Calibri"/>
                <a:cs typeface="Calibri"/>
              </a:rPr>
              <a:t>markboth</a:t>
            </a:r>
            <a:r>
              <a:rPr lang="en-GB" sz="2000" dirty="0">
                <a:solidFill>
                  <a:srgbClr val="000000"/>
                </a:solidFill>
                <a:ea typeface="Calibri"/>
                <a:cs typeface="Calibri"/>
              </a:rPr>
              <a:t>{Bibliography}{Bibliography}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 %  </a:t>
            </a:r>
            <a:r>
              <a:rPr lang="en-GB" sz="2000" dirty="0" smtClean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Add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 biblio in header</a:t>
            </a:r>
            <a:endParaRPr lang="en-GB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794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7446" cy="1240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3029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Citations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46" y="1706903"/>
            <a:ext cx="10116471" cy="34004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4180397" y="1189834"/>
            <a:ext cx="290945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400" b="1" err="1"/>
              <a:t>Natbib</a:t>
            </a:r>
            <a:r>
              <a:rPr lang="en-GB" sz="2400" b="1"/>
              <a:t> options</a:t>
            </a:r>
          </a:p>
        </p:txBody>
      </p:sp>
    </p:spTree>
    <p:extLst>
      <p:ext uri="{BB962C8B-B14F-4D97-AF65-F5344CB8AC3E}">
        <p14:creationId xmlns:p14="http://schemas.microsoft.com/office/powerpoint/2010/main" val="30132386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Citations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499" y="5004947"/>
            <a:ext cx="6066789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b="1"/>
              <a:t>More on Citation styles</a:t>
            </a:r>
            <a:endParaRPr lang="en-GB" b="1">
              <a:hlinkClick r:id="rId3"/>
            </a:endParaRPr>
          </a:p>
          <a:p>
            <a:r>
              <a:rPr lang="en-GB">
                <a:hlinkClick r:id="rId3"/>
              </a:rPr>
              <a:t>https://www.overleaf.com/learn/latex/Biblatex_citation_styles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BA5FCB-6C75-1444-5AB2-8C422C77CCB5}"/>
              </a:ext>
            </a:extLst>
          </p:cNvPr>
          <p:cNvSpPr/>
          <p:nvPr/>
        </p:nvSpPr>
        <p:spPr>
          <a:xfrm>
            <a:off x="97418" y="1436959"/>
            <a:ext cx="9837308" cy="350865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/>
              <a:t>Citing in-text</a:t>
            </a:r>
          </a:p>
          <a:p>
            <a:endParaRPr lang="en-GB" b="1">
              <a:solidFill>
                <a:srgbClr val="000000"/>
              </a:solidFill>
              <a:ea typeface="Calibri"/>
              <a:cs typeface="Calibri"/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citet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{}</a:t>
            </a:r>
            <a:r>
              <a:rPr lang="en-GB" dirty="0">
                <a:solidFill>
                  <a:srgbClr val="000000"/>
                </a:solidFill>
                <a:ea typeface="+mn-lt"/>
                <a:cs typeface="+mn-lt"/>
              </a:rPr>
              <a:t> 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+mn-lt"/>
                <a:cs typeface="+mn-lt"/>
              </a:rPr>
              <a:t>see for example Brown et al., 1987</a:t>
            </a:r>
            <a:endParaRPr lang="en-GB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citet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*{}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cs typeface="Calibri"/>
              </a:rPr>
              <a:t> -  see for example Brown, Levinson and Gunther, 1987</a:t>
            </a:r>
            <a:endParaRPr lang="en-GB" dirty="0" err="1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</a:rPr>
              <a:t>citep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{}</a:t>
            </a:r>
            <a:r>
              <a:rPr lang="en-GB" dirty="0"/>
              <a:t> 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(Macinnes, 2007) </a:t>
            </a:r>
            <a:r>
              <a:rPr lang="en-GB" dirty="0"/>
              <a:t>OR with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</a:rPr>
              <a:t> 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</a:rPr>
              <a:t>setcitestyle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r>
              <a:rPr lang="en-GB" dirty="0" err="1"/>
              <a:t>authoryear</a:t>
            </a:r>
            <a:r>
              <a:rPr lang="en-GB" dirty="0"/>
              <a:t>, open={(},close={)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r>
              <a:rPr lang="en-GB" dirty="0"/>
              <a:t> and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\cite{}</a:t>
            </a:r>
            <a:endParaRPr lang="en-GB" dirty="0">
              <a:solidFill>
                <a:schemeClr val="accent1">
                  <a:lumMod val="75000"/>
                </a:schemeClr>
              </a:solidFill>
              <a:latin typeface="Consolas"/>
              <a:ea typeface="Calibri"/>
              <a:cs typeface="Calibri"/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citep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*{}</a:t>
            </a:r>
            <a:r>
              <a:rPr lang="en-GB" dirty="0">
                <a:ea typeface="Calibri"/>
                <a:cs typeface="Calibri"/>
              </a:rPr>
              <a:t> 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(Johnson, Smith &amp; Colley, 2007)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citep</a:t>
            </a:r>
            <a:r>
              <a:rPr lang="en-GB" dirty="0">
                <a:ea typeface="+mn-lt"/>
                <a:cs typeface="+mn-lt"/>
              </a:rPr>
              <a:t>[272]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{}</a:t>
            </a:r>
            <a:r>
              <a:rPr lang="en-GB" dirty="0">
                <a:ea typeface="+mn-lt"/>
                <a:cs typeface="+mn-lt"/>
              </a:rPr>
              <a:t> 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+mn-lt"/>
                <a:cs typeface="+mn-lt"/>
              </a:rPr>
              <a:t>(Macinnes, 2007: 272)</a:t>
            </a:r>
            <a:endParaRPr lang="en-GB" dirty="0">
              <a:solidFill>
                <a:schemeClr val="accent6">
                  <a:lumMod val="50000"/>
                </a:schemeClr>
              </a:solidFill>
              <a:ea typeface="Calibri"/>
              <a:cs typeface="Calibri"/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citep</a:t>
            </a:r>
            <a:r>
              <a:rPr lang="en-GB" dirty="0">
                <a:ea typeface="Calibri"/>
                <a:cs typeface="Calibri"/>
              </a:rPr>
              <a:t>[see]</a:t>
            </a:r>
            <a:r>
              <a:rPr lang="en-GB" dirty="0">
                <a:solidFill>
                  <a:srgbClr val="000000"/>
                </a:solidFill>
                <a:ea typeface="Calibri"/>
                <a:cs typeface="Calibri"/>
              </a:rPr>
              <a:t>[272]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{}</a:t>
            </a:r>
            <a:r>
              <a:rPr lang="en-GB" dirty="0">
                <a:solidFill>
                  <a:srgbClr val="000000"/>
                </a:solidFill>
                <a:ea typeface="Calibri"/>
                <a:cs typeface="Calibri"/>
              </a:rPr>
              <a:t> - 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(see Macinnes, 2007: 272)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</a:rPr>
              <a:t>(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citealp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[]{}</a:t>
            </a:r>
            <a:r>
              <a:rPr lang="en-GB" dirty="0">
                <a:ea typeface="Calibri"/>
                <a:cs typeface="Calibri"/>
              </a:rPr>
              <a:t>;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citealp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Calibri"/>
                <a:cs typeface="Calibri"/>
              </a:rPr>
              <a:t>[]{}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</a:rPr>
              <a:t>)</a:t>
            </a:r>
            <a:r>
              <a:rPr lang="en-GB" dirty="0">
                <a:ea typeface="Calibri"/>
                <a:cs typeface="Calibri"/>
              </a:rPr>
              <a:t> 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Calibri"/>
                <a:cs typeface="Calibri"/>
              </a:rPr>
              <a:t>(McMillan, 2005: 34; Macinnes 2007: 294)</a:t>
            </a:r>
            <a:endParaRPr lang="en-GB" dirty="0">
              <a:solidFill>
                <a:schemeClr val="accent6">
                  <a:lumMod val="50000"/>
                </a:schemeClr>
              </a:solidFill>
              <a:cs typeface="Calibri"/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citeyear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ea typeface="+mn-lt"/>
                <a:cs typeface="+mn-lt"/>
              </a:rPr>
              <a:t> or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citeyearpar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lt"/>
                <a:cs typeface="+mn-lt"/>
              </a:rPr>
              <a:t>{} </a:t>
            </a:r>
            <a:r>
              <a:rPr lang="en-GB" dirty="0">
                <a:ea typeface="+mn-lt"/>
                <a:cs typeface="+mn-lt"/>
              </a:rPr>
              <a:t>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ea typeface="+mn-lt"/>
                <a:cs typeface="+mn-lt"/>
              </a:rPr>
              <a:t>as Cruickshank (2012) argues...</a:t>
            </a:r>
            <a:endParaRPr lang="en-GB" dirty="0">
              <a:solidFill>
                <a:schemeClr val="accent6">
                  <a:lumMod val="50000"/>
                </a:schemeClr>
              </a:solidFill>
              <a:ea typeface="Calibri"/>
              <a:cs typeface="Calibri"/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\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citeauthor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Consolas"/>
                <a:cs typeface="Calibri"/>
              </a:rPr>
              <a:t>{}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latin typeface="Calibri"/>
                <a:cs typeface="Calibri"/>
              </a:rPr>
              <a:t> - indeed, Cruickshank suggested that..</a:t>
            </a:r>
          </a:p>
          <a:p>
            <a:endParaRPr lang="en-GB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299331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4"/>
            <a:ext cx="12192000" cy="1315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-2365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cs typeface="Calibri Light"/>
              </a:rPr>
              <a:t>Citations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8FE5670D-169A-4990-D42A-18B46B88B982}"/>
              </a:ext>
            </a:extLst>
          </p:cNvPr>
          <p:cNvSpPr txBox="1"/>
          <p:nvPr/>
        </p:nvSpPr>
        <p:spPr>
          <a:xfrm>
            <a:off x="763536" y="3725503"/>
            <a:ext cx="4123403" cy="16312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alibri Light"/>
                <a:cs typeface="Calibri"/>
              </a:rPr>
              <a:t>Normally, you can just start typing the name of the author, e.g. "Galo-" and Latex will provide a dropdown box with possible options to choose from, e.g. Galotti2019</a:t>
            </a:r>
            <a:endParaRPr lang="en-US" sz="2000">
              <a:latin typeface="Calibri Light"/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1D50E-367C-58EF-8B77-2A3F983F7763}"/>
              </a:ext>
            </a:extLst>
          </p:cNvPr>
          <p:cNvSpPr txBox="1"/>
          <p:nvPr/>
        </p:nvSpPr>
        <p:spPr>
          <a:xfrm>
            <a:off x="768144" y="1941871"/>
            <a:ext cx="4129548" cy="1323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alibri Light"/>
                <a:cs typeface="Calibri"/>
              </a:rPr>
              <a:t>Your .bib file will assign a shorthand name to each reference, e.g. </a:t>
            </a:r>
            <a:r>
              <a:rPr lang="en-US" sz="2000" dirty="0">
                <a:latin typeface="Calibri Light"/>
                <a:ea typeface="+mn-lt"/>
                <a:cs typeface="+mn-lt"/>
              </a:rPr>
              <a:t>Galotti2019. This is usually based off the author of the text.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BE478F-B3AA-860B-9280-6F7300174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4" t="34687" r="23977" b="27284"/>
          <a:stretch/>
        </p:blipFill>
        <p:spPr>
          <a:xfrm>
            <a:off x="5424949" y="1717471"/>
            <a:ext cx="6515702" cy="363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310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2283"/>
            <a:ext cx="3494362" cy="2643439"/>
          </a:xfrm>
        </p:spPr>
        <p:txBody>
          <a:bodyPr>
            <a:normAutofit/>
          </a:bodyPr>
          <a:lstStyle/>
          <a:p>
            <a:pPr algn="r"/>
            <a:r>
              <a:rPr lang="it-IT" sz="48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Week 1:</a:t>
            </a:r>
            <a:br>
              <a:rPr lang="it-IT" sz="48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it-IT" sz="4800" b="0" dirty="0" err="1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Today's</a:t>
            </a:r>
            <a:r>
              <a:rPr lang="it-IT" sz="4800" b="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it-IT" sz="4800" b="0" dirty="0" err="1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program</a:t>
            </a:r>
            <a:endParaRPr lang="it-IT" sz="4800" b="0" dirty="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 Ligh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04E2CD-224D-4779-AF3B-4250E648E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434060"/>
          </a:xfrm>
        </p:spPr>
        <p:txBody>
          <a:bodyPr anchor="ctr"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What is LaTeX? And what is Overleaf? Why use them?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</a:rPr>
              <a:t>Setup of a LaTeX document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Basic formatting: Bold, Italics and Underlining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solidFill>
                  <a:srgbClr val="041D40"/>
                </a:solidFill>
                <a:effectLst/>
                <a:latin typeface="Source Sans Pro"/>
              </a:rPr>
              <a:t>Structuring your document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ea typeface="+mn-lt"/>
                <a:cs typeface="+mn-lt"/>
              </a:rPr>
              <a:t>Text Alignment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latin typeface="Source Sans Pro"/>
                <a:ea typeface="Source Sans Pro"/>
              </a:rPr>
              <a:t>Lists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ea typeface="+mn-lt"/>
                <a:cs typeface="+mn-lt"/>
              </a:rPr>
              <a:t>Images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041D40"/>
                </a:solidFill>
                <a:ea typeface="+mn-lt"/>
                <a:cs typeface="+mn-lt"/>
              </a:rPr>
              <a:t>Tables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2E8890-8E25-C13B-3B6E-71EC992D6FDD}"/>
              </a:ext>
            </a:extLst>
          </p:cNvPr>
          <p:cNvSpPr txBox="1"/>
          <p:nvPr/>
        </p:nvSpPr>
        <p:spPr>
          <a:xfrm>
            <a:off x="-391838" y="4099496"/>
            <a:ext cx="4724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Find these slides online:</a:t>
            </a:r>
          </a:p>
          <a:p>
            <a:pPr algn="r"/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github.com/DCS-training/</a:t>
            </a:r>
            <a:b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</a:b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LaTeXandOverleaf2023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2948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25" y="0"/>
            <a:ext cx="12097675" cy="16386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35" y="167814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Citations: Footnotes</a:t>
            </a:r>
            <a:endParaRPr lang="en-GB" sz="54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260815" y="1680631"/>
            <a:ext cx="5563895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lIns="91440" tIns="45720" rIns="91440" bIns="45720" anchor="t">
            <a:spAutoFit/>
          </a:bodyPr>
          <a:lstStyle/>
          <a:p>
            <a:r>
              <a:rPr lang="en-GB" sz="2000" b="1" dirty="0"/>
              <a:t>The footnote command is very easy</a:t>
            </a:r>
          </a:p>
          <a:p>
            <a:endParaRPr lang="en-GB" sz="200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GB" sz="2000" dirty="0">
                <a:solidFill>
                  <a:schemeClr val="accent5">
                    <a:lumMod val="75000"/>
                  </a:schemeClr>
                </a:solidFill>
              </a:rPr>
              <a:t>\footnote</a:t>
            </a:r>
            <a:r>
              <a:rPr lang="en-GB" sz="2000" dirty="0"/>
              <a:t>{Here goes the text I want in my footnote}</a:t>
            </a:r>
            <a:endParaRPr lang="en-GB" sz="2000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F8F8CE-24DC-D282-5D92-374334ECECE3}"/>
              </a:ext>
            </a:extLst>
          </p:cNvPr>
          <p:cNvSpPr txBox="1"/>
          <p:nvPr/>
        </p:nvSpPr>
        <p:spPr>
          <a:xfrm>
            <a:off x="980372" y="2757014"/>
            <a:ext cx="10325579" cy="280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ea typeface="+mn-lt"/>
                <a:cs typeface="+mn-lt"/>
              </a:rPr>
              <a:t>Using footnotes for citations</a:t>
            </a:r>
          </a:p>
          <a:p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I'm going to cite someone now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\footnote</a:t>
            </a:r>
            <a:r>
              <a:rPr lang="en-US" dirty="0">
                <a:highlight>
                  <a:srgbClr val="FFFF00"/>
                </a:highlight>
                <a:ea typeface="+mn-lt"/>
                <a:cs typeface="+mn-lt"/>
              </a:rPr>
              <a:t>{</a:t>
            </a:r>
            <a:r>
              <a:rPr lang="en-US" dirty="0">
                <a:ea typeface="+mn-lt"/>
                <a:cs typeface="+mn-lt"/>
              </a:rPr>
              <a:t>\</a:t>
            </a:r>
            <a:r>
              <a:rPr lang="en-US" dirty="0" err="1">
                <a:ea typeface="+mn-lt"/>
                <a:cs typeface="+mn-lt"/>
              </a:rPr>
              <a:t>citet</a:t>
            </a:r>
            <a:r>
              <a:rPr lang="en-US" dirty="0">
                <a:ea typeface="+mn-lt"/>
                <a:cs typeface="+mn-lt"/>
              </a:rPr>
              <a:t>[21]{Michielin2019}; \</a:t>
            </a:r>
            <a:r>
              <a:rPr lang="en-US" dirty="0" err="1">
                <a:ea typeface="+mn-lt"/>
                <a:cs typeface="+mn-lt"/>
              </a:rPr>
              <a:t>citeyear</a:t>
            </a:r>
            <a:r>
              <a:rPr lang="en-US" dirty="0">
                <a:ea typeface="+mn-lt"/>
                <a:cs typeface="+mn-lt"/>
              </a:rPr>
              <a:t>{Binford2021}</a:t>
            </a:r>
            <a:r>
              <a:rPr lang="en-US" dirty="0">
                <a:highlight>
                  <a:srgbClr val="FFFF00"/>
                </a:highlight>
                <a:ea typeface="+mn-lt"/>
                <a:cs typeface="+mn-lt"/>
              </a:rPr>
              <a:t> }</a:t>
            </a:r>
          </a:p>
          <a:p>
            <a:endParaRPr lang="en-US" dirty="0">
              <a:cs typeface="Calibri"/>
            </a:endParaRPr>
          </a:p>
          <a:p>
            <a:r>
              <a:rPr lang="en-US" dirty="0" smtClean="0">
                <a:cs typeface="Calibri"/>
              </a:rPr>
              <a:t>	</a:t>
            </a:r>
            <a:r>
              <a:rPr lang="en-US" u="sng" dirty="0" smtClean="0">
                <a:cs typeface="Calibri"/>
              </a:rPr>
              <a:t>Output</a:t>
            </a:r>
            <a:r>
              <a:rPr lang="en-US" dirty="0">
                <a:cs typeface="Calibri"/>
              </a:rPr>
              <a:t>: I'm going to cite someone now</a:t>
            </a:r>
            <a:r>
              <a:rPr lang="en-US" baseline="30000" dirty="0">
                <a:cs typeface="Calibri"/>
              </a:rPr>
              <a:t>4</a:t>
            </a:r>
          </a:p>
          <a:p>
            <a:endParaRPr lang="en-US" baseline="30000" dirty="0">
              <a:cs typeface="Calibri"/>
            </a:endParaRPr>
          </a:p>
          <a:p>
            <a:r>
              <a:rPr lang="en-US" baseline="30000" dirty="0">
                <a:cs typeface="Calibri"/>
              </a:rPr>
              <a:t> </a:t>
            </a:r>
            <a:r>
              <a:rPr lang="en-US" baseline="30000" dirty="0" smtClean="0">
                <a:cs typeface="Calibri"/>
              </a:rPr>
              <a:t>	4</a:t>
            </a:r>
            <a:r>
              <a:rPr lang="en-US" dirty="0" smtClean="0">
                <a:cs typeface="Calibri"/>
              </a:rPr>
              <a:t>Michielin </a:t>
            </a:r>
            <a:r>
              <a:rPr lang="en-US" dirty="0">
                <a:cs typeface="Calibri"/>
              </a:rPr>
              <a:t>2019: 21; </a:t>
            </a:r>
            <a:r>
              <a:rPr lang="en-US" dirty="0" smtClean="0">
                <a:cs typeface="Calibri"/>
              </a:rPr>
              <a:t>2021</a:t>
            </a:r>
          </a:p>
          <a:p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Calibri"/>
              </a:rPr>
              <a:t>If you need ‘ibid’ style citations, the citation style </a:t>
            </a:r>
            <a:r>
              <a:rPr lang="en-US" b="1" dirty="0" err="1" smtClean="0">
                <a:cs typeface="Calibri"/>
              </a:rPr>
              <a:t>authoryear</a:t>
            </a:r>
            <a:r>
              <a:rPr lang="en-US" b="1" dirty="0" smtClean="0">
                <a:cs typeface="Calibri"/>
              </a:rPr>
              <a:t>-ibid</a:t>
            </a:r>
            <a:r>
              <a:rPr lang="en-US" dirty="0" smtClean="0">
                <a:cs typeface="Calibri"/>
              </a:rPr>
              <a:t> or </a:t>
            </a:r>
            <a:r>
              <a:rPr lang="en-US" b="1" dirty="0" err="1" smtClean="0">
                <a:cs typeface="Calibri"/>
              </a:rPr>
              <a:t>authoryear-icomp</a:t>
            </a:r>
            <a:r>
              <a:rPr lang="en-US" b="1" dirty="0" smtClean="0">
                <a:cs typeface="Calibri"/>
              </a:rPr>
              <a:t> </a:t>
            </a:r>
            <a:r>
              <a:rPr lang="en-US" dirty="0" smtClean="0">
                <a:cs typeface="Calibri"/>
              </a:rPr>
              <a:t>(combining compact variant of a-y style (</a:t>
            </a:r>
            <a:r>
              <a:rPr lang="en-US" dirty="0" smtClean="0">
                <a:cs typeface="Calibri"/>
              </a:rPr>
              <a:t>e.g. Defoe, 1995, 1996) and ibid</a:t>
            </a:r>
            <a:r>
              <a:rPr lang="en-US" dirty="0" smtClean="0">
                <a:cs typeface="Calibri"/>
              </a:rPr>
              <a:t> in </a:t>
            </a:r>
            <a:r>
              <a:rPr lang="en-US" dirty="0" err="1" smtClean="0">
                <a:cs typeface="Calibri"/>
              </a:rPr>
              <a:t>Biblatex</a:t>
            </a:r>
            <a:r>
              <a:rPr lang="en-US" dirty="0" smtClean="0">
                <a:cs typeface="Calibri"/>
              </a:rPr>
              <a:t> works well for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943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Numerical Citations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DD25D8-6E05-43AA-8EDF-C009318DD199}"/>
              </a:ext>
            </a:extLst>
          </p:cNvPr>
          <p:cNvSpPr txBox="1"/>
          <p:nvPr/>
        </p:nvSpPr>
        <p:spPr>
          <a:xfrm>
            <a:off x="370114" y="1594757"/>
            <a:ext cx="68253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A51AB5-C0CD-4293-B1BD-63B7D516B431}"/>
              </a:ext>
            </a:extLst>
          </p:cNvPr>
          <p:cNvSpPr txBox="1"/>
          <p:nvPr/>
        </p:nvSpPr>
        <p:spPr>
          <a:xfrm>
            <a:off x="7536541" y="2420257"/>
            <a:ext cx="39134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F4BBB-F4AE-3B14-78B2-D7F088708CFB}"/>
              </a:ext>
            </a:extLst>
          </p:cNvPr>
          <p:cNvSpPr txBox="1"/>
          <p:nvPr/>
        </p:nvSpPr>
        <p:spPr>
          <a:xfrm>
            <a:off x="374277" y="1466401"/>
            <a:ext cx="5911100" cy="4247317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/>
              </a:rPr>
              <a:t>\</a:t>
            </a:r>
            <a:r>
              <a:rPr lang="en-US" dirty="0" err="1">
                <a:solidFill>
                  <a:schemeClr val="accent1"/>
                </a:solidFill>
                <a:latin typeface="Consolas"/>
              </a:rPr>
              <a:t>usepackage</a:t>
            </a:r>
            <a:r>
              <a:rPr lang="en-US" dirty="0">
                <a:latin typeface="Consolas"/>
              </a:rPr>
              <a:t>[</a:t>
            </a:r>
            <a:r>
              <a:rPr lang="en-US" dirty="0" err="1">
                <a:latin typeface="Consolas"/>
              </a:rPr>
              <a:t>square,numbers</a:t>
            </a:r>
            <a:r>
              <a:rPr lang="en-US" dirty="0">
                <a:latin typeface="Consolas"/>
              </a:rPr>
              <a:t>]{</a:t>
            </a:r>
            <a:r>
              <a:rPr lang="en-US" dirty="0" err="1">
                <a:latin typeface="Consolas"/>
              </a:rPr>
              <a:t>natbib</a:t>
            </a:r>
            <a:r>
              <a:rPr lang="en-US" dirty="0">
                <a:latin typeface="Consolas"/>
              </a:rPr>
              <a:t>}
</a:t>
            </a:r>
            <a:r>
              <a:rPr lang="en-US" dirty="0">
                <a:solidFill>
                  <a:schemeClr val="accent1"/>
                </a:solidFill>
                <a:latin typeface="Consolas"/>
              </a:rPr>
              <a:t>\</a:t>
            </a:r>
            <a:r>
              <a:rPr lang="en-US" dirty="0" err="1">
                <a:solidFill>
                  <a:schemeClr val="accent1"/>
                </a:solidFill>
                <a:latin typeface="Consolas"/>
              </a:rPr>
              <a:t>bibliographystyle</a:t>
            </a:r>
            <a:r>
              <a:rPr lang="en-US" dirty="0">
                <a:latin typeface="Consolas"/>
              </a:rPr>
              <a:t>{</a:t>
            </a:r>
            <a:r>
              <a:rPr lang="en-US" dirty="0" err="1">
                <a:latin typeface="Consolas"/>
              </a:rPr>
              <a:t>abbrvnat</a:t>
            </a:r>
            <a:r>
              <a:rPr lang="en-US" dirty="0">
                <a:latin typeface="Consolas"/>
              </a:rPr>
              <a:t>} </a:t>
            </a:r>
          </a:p>
          <a:p>
            <a:endParaRPr lang="en-US" dirty="0">
              <a:latin typeface="Consolas"/>
            </a:endParaRPr>
          </a:p>
          <a:p>
            <a:endParaRPr lang="en-US" dirty="0">
              <a:latin typeface="Consolas"/>
            </a:endParaRPr>
          </a:p>
          <a:p>
            <a:r>
              <a:rPr lang="en-US" b="1" dirty="0">
                <a:latin typeface="Consolas"/>
              </a:rPr>
              <a:t>Latex Text</a:t>
            </a:r>
            <a:r>
              <a:rPr lang="en-US" dirty="0">
                <a:latin typeface="Consolas"/>
              </a:rPr>
              <a:t>:</a:t>
            </a:r>
            <a:endParaRPr lang="en-US" dirty="0">
              <a:latin typeface="Calibri" panose="020F0502020204030204"/>
              <a:cs typeface="Calibri" panose="020F0502020204030204"/>
            </a:endParaRPr>
          </a:p>
          <a:p>
            <a:endParaRPr lang="en-US">
              <a:latin typeface="Calibri" panose="020F0502020204030204"/>
              <a:cs typeface="Calibri" panose="020F0502020204030204"/>
            </a:endParaRPr>
          </a:p>
          <a:p>
            <a:r>
              <a:rPr lang="en-US" dirty="0">
                <a:latin typeface="Consolas"/>
              </a:rPr>
              <a:t>The Einstein journal paper\</a:t>
            </a:r>
            <a:r>
              <a:rPr lang="en-US" dirty="0" err="1">
                <a:latin typeface="Consolas"/>
              </a:rPr>
              <a:t>citet</a:t>
            </a:r>
            <a:r>
              <a:rPr lang="en-US" dirty="0">
                <a:latin typeface="Consolas"/>
              </a:rPr>
              <a:t>{einstein}, and the Donald Knuth's website \cite{</a:t>
            </a:r>
            <a:r>
              <a:rPr lang="en-US" dirty="0" err="1">
                <a:latin typeface="Consolas"/>
              </a:rPr>
              <a:t>knuthwebsite</a:t>
            </a:r>
            <a:r>
              <a:rPr lang="en-US" dirty="0">
                <a:latin typeface="Consolas"/>
              </a:rPr>
              <a:t>}. The \LaTeX\ related items are \cite{</a:t>
            </a:r>
            <a:r>
              <a:rPr lang="en-US" dirty="0" err="1">
                <a:latin typeface="Consolas"/>
              </a:rPr>
              <a:t>latexcompanion,knuthwebsite</a:t>
            </a:r>
            <a:r>
              <a:rPr lang="en-US" dirty="0">
                <a:latin typeface="Consolas"/>
              </a:rPr>
              <a:t>}.</a:t>
            </a:r>
            <a:endParaRPr lang="en-US">
              <a:latin typeface="Calibri" panose="020F0502020204030204"/>
              <a:cs typeface="Calibri"/>
            </a:endParaRPr>
          </a:p>
          <a:p>
            <a:endParaRPr lang="en-US" dirty="0">
              <a:latin typeface="Consolas"/>
              <a:cs typeface="Calibri"/>
            </a:endParaRPr>
          </a:p>
          <a:p>
            <a:r>
              <a:rPr lang="en-US" b="1" dirty="0">
                <a:latin typeface="Calibri"/>
                <a:cs typeface="Calibri"/>
              </a:rPr>
              <a:t>Output</a:t>
            </a:r>
            <a:r>
              <a:rPr lang="en-US" dirty="0">
                <a:latin typeface="Calibri"/>
                <a:cs typeface="Calibri"/>
              </a:rPr>
              <a:t>:</a:t>
            </a: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 Light"/>
                <a:cs typeface="Calibri"/>
              </a:rPr>
              <a:t>The Einstein journal paper [1], and Donald Knuth's website [3]. The Latex related items are [2, 3].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8B5D5B-F1EF-9275-9097-B09CB2094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681" y="2453777"/>
            <a:ext cx="5354170" cy="22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493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8" y="108642"/>
            <a:ext cx="11677423" cy="12883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793D2-CB7C-47D6-A4D2-7BBA9144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2" y="9368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</a:rPr>
              <a:t>Your turn!</a:t>
            </a:r>
            <a:endParaRPr lang="en-GB" sz="5400" b="0" i="0" dirty="0">
              <a:solidFill>
                <a:schemeClr val="bg1"/>
              </a:solidFill>
              <a:effectLst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DD25D8-6E05-43AA-8EDF-C009318DD199}"/>
              </a:ext>
            </a:extLst>
          </p:cNvPr>
          <p:cNvSpPr txBox="1"/>
          <p:nvPr/>
        </p:nvSpPr>
        <p:spPr>
          <a:xfrm>
            <a:off x="2148114" y="1869077"/>
            <a:ext cx="835950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alibri Light"/>
                <a:cs typeface="Calibri"/>
              </a:rPr>
              <a:t>Either open up the PhD template included in the </a:t>
            </a:r>
            <a:r>
              <a:rPr lang="en-US" sz="2000" err="1">
                <a:latin typeface="Calibri Light"/>
                <a:cs typeface="Calibri"/>
              </a:rPr>
              <a:t>Github</a:t>
            </a:r>
            <a:r>
              <a:rPr lang="en-US" sz="2000" dirty="0">
                <a:latin typeface="Calibri Light"/>
                <a:cs typeface="Calibri"/>
              </a:rPr>
              <a:t> depository, or open a template of your own (from a journal, publication, shared document etc.)</a:t>
            </a:r>
          </a:p>
          <a:p>
            <a:endParaRPr lang="en-US" sz="2000" dirty="0">
              <a:latin typeface="Calibri Light"/>
              <a:cs typeface="Calibri"/>
            </a:endParaRPr>
          </a:p>
          <a:p>
            <a:r>
              <a:rPr lang="en-US" sz="2000" dirty="0">
                <a:latin typeface="Calibri Light"/>
                <a:cs typeface="Calibri"/>
              </a:rPr>
              <a:t>Have a play with some of the commands, and wave one of us over if you get stuck</a:t>
            </a:r>
          </a:p>
          <a:p>
            <a:endParaRPr lang="en-US" sz="2000" dirty="0">
              <a:latin typeface="Calibri Light"/>
              <a:cs typeface="Calibri"/>
            </a:endParaRPr>
          </a:p>
          <a:p>
            <a:r>
              <a:rPr lang="en-US" sz="2000" dirty="0">
                <a:latin typeface="Calibri Light"/>
                <a:cs typeface="Calibri"/>
              </a:rPr>
              <a:t>Please ask questions! We are here to help :) </a:t>
            </a:r>
          </a:p>
        </p:txBody>
      </p:sp>
    </p:spTree>
    <p:extLst>
      <p:ext uri="{BB962C8B-B14F-4D97-AF65-F5344CB8AC3E}">
        <p14:creationId xmlns:p14="http://schemas.microsoft.com/office/powerpoint/2010/main" val="3214883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5233-DFCD-9196-DF7A-9C7A8B20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61C2-C52C-5BF9-1FE2-62E937F50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Importing from R (creating an </a:t>
            </a:r>
            <a:r>
              <a:rPr lang="en-US" dirty="0" err="1" smtClean="0"/>
              <a:t>Rtex</a:t>
            </a:r>
            <a:r>
              <a:rPr lang="en-US" dirty="0" smtClean="0"/>
              <a:t> file using </a:t>
            </a:r>
            <a:r>
              <a:rPr lang="en-US" dirty="0" err="1" smtClean="0"/>
              <a:t>Knitr</a:t>
            </a:r>
            <a:r>
              <a:rPr lang="en-US" dirty="0"/>
              <a:t>):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www.overleaf.com/learn/latex/Knitr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Import your document from OpenOffice:</a:t>
            </a:r>
            <a:r>
              <a:rPr lang="en-US" dirty="0"/>
              <a:t/>
            </a:r>
            <a:br>
              <a:rPr lang="en-US" dirty="0"/>
            </a:b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extensions.libreoffice.org/extensions/writer2latex-1/1-6.1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38822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5233-DFCD-9196-DF7A-9C7A8B20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 Form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61C2-C52C-5BF9-1FE2-62E937F50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Please fill out this feedback form to help us improve CDCS courses: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forms.office.com/r/YYNrqvuNr8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Other interesting courses happening this week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lvl="1"/>
            <a:r>
              <a:rPr lang="en-US" dirty="0" smtClean="0"/>
              <a:t>PhD and early </a:t>
            </a:r>
            <a:r>
              <a:rPr lang="en-US" dirty="0"/>
              <a:t>career social: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www.cdcs.ed.ac.uk/events/phd-ecr-social-11-23</a:t>
            </a:r>
            <a:endParaRPr lang="en-US" dirty="0" smtClean="0"/>
          </a:p>
          <a:p>
            <a:pPr lvl="1"/>
            <a:r>
              <a:rPr lang="en-US" dirty="0"/>
              <a:t>CDCS town hall: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www.cdcs.ed.ac.uk/events/town-hall-autumn-2023</a:t>
            </a:r>
            <a:endParaRPr lang="en-US" dirty="0" smtClean="0"/>
          </a:p>
          <a:p>
            <a:pPr lvl="1"/>
            <a:r>
              <a:rPr lang="en-GB" dirty="0" err="1" smtClean="0"/>
              <a:t>Keyphrase</a:t>
            </a:r>
            <a:r>
              <a:rPr lang="en-GB" dirty="0" smtClean="0"/>
              <a:t> </a:t>
            </a:r>
            <a:r>
              <a:rPr lang="en-GB" dirty="0"/>
              <a:t>network analysis Master Class: </a:t>
            </a:r>
            <a:r>
              <a:rPr lang="en-GB" dirty="0">
                <a:hlinkClick r:id="rId5"/>
              </a:rPr>
              <a:t>https://</a:t>
            </a:r>
            <a:r>
              <a:rPr lang="en-GB" dirty="0" smtClean="0">
                <a:hlinkClick r:id="rId5"/>
              </a:rPr>
              <a:t>www.cdcs.ed.ac.uk/events/masterclass-pedro-jacobetty</a:t>
            </a:r>
            <a:endParaRPr lang="en-US" dirty="0" smtClean="0"/>
          </a:p>
          <a:p>
            <a:pPr lvl="1"/>
            <a:r>
              <a:rPr lang="en-US" dirty="0" smtClean="0"/>
              <a:t>Annual Lecture by </a:t>
            </a:r>
            <a:r>
              <a:rPr lang="en-GB" dirty="0"/>
              <a:t>Mary Flanagan </a:t>
            </a:r>
            <a:r>
              <a:rPr lang="en-GB" b="1" dirty="0"/>
              <a:t>"How to See What's </a:t>
            </a:r>
            <a:r>
              <a:rPr lang="en-GB" b="1" dirty="0" smtClean="0"/>
              <a:t>Missing</a:t>
            </a:r>
            <a:r>
              <a:rPr lang="en-US" dirty="0" smtClean="0"/>
              <a:t>: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www.cdcs.ed.ac.uk/events/annual-lecture-2023</a:t>
            </a:r>
            <a:endParaRPr lang="en-US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9263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1018" y="1588138"/>
            <a:ext cx="1170139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LaTeX 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(pronounced </a:t>
            </a:r>
            <a:r>
              <a:rPr lang="en-GB" sz="2000" b="0" i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LAY-</a:t>
            </a:r>
            <a:r>
              <a:rPr lang="en-GB" sz="2000" b="0" i="1" dirty="0" err="1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tek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 or </a:t>
            </a:r>
            <a:r>
              <a:rPr lang="en-GB" sz="2000" b="0" i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LAH-</a:t>
            </a:r>
            <a:r>
              <a:rPr lang="en-GB" sz="2000" b="0" i="1" dirty="0" err="1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tek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) is a tool used to create 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professional-looking documents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. It is based on the 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WYSIWYM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(what you see is what you mean) idea, meaning you only have 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focus on the contents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of your document and the computer will 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take care of the formatting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. Instead of spacing out text on a page to control formatting, as with Microsoft Word or LibreOffice Writer, users can enter plain text and let 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L</a:t>
            </a:r>
            <a:r>
              <a:rPr lang="en-GB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aT</a:t>
            </a:r>
            <a:r>
              <a:rPr lang="en-GB" sz="2000" b="1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eX take care of the rest</a:t>
            </a:r>
            <a:r>
              <a:rPr lang="en-GB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  <a:endParaRPr lang="en-GB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64" y="3250590"/>
            <a:ext cx="3739572" cy="186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  <a:endParaRPr lang="en-GB" dirty="0">
              <a:solidFill>
                <a:srgbClr val="00CEC0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2054" name="Picture 6" descr="Image result for latex software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069" y="3189607"/>
            <a:ext cx="4751346" cy="259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BC72FB6-39F0-1B50-562F-35D09692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LaTeX?</a:t>
            </a:r>
          </a:p>
        </p:txBody>
      </p:sp>
    </p:spTree>
    <p:extLst>
      <p:ext uri="{BB962C8B-B14F-4D97-AF65-F5344CB8AC3E}">
        <p14:creationId xmlns:p14="http://schemas.microsoft.com/office/powerpoint/2010/main" val="2110604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740" y="4765122"/>
            <a:ext cx="2531258" cy="126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40B5940-F38E-4131-86B6-A7ABEB7B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LaTeX?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F4C905-8ACC-07E3-A3A8-ECA224E4496C}"/>
              </a:ext>
            </a:extLst>
          </p:cNvPr>
          <p:cNvSpPr/>
          <p:nvPr/>
        </p:nvSpPr>
        <p:spPr>
          <a:xfrm>
            <a:off x="323705" y="1559653"/>
            <a:ext cx="11592590" cy="332398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LaTeX is used for scientific documents, books, as well as many other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forms of publishing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It does many complicated parts of typesetting automatically,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particularly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bibliographies and references.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It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separates the content of the document from the style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. This means that once you have written the content of your document, we can change its appearance with ease.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Many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scientific journals 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LaTeX templates 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for submissions. You only need to add your content.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There are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hundreds of 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templates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 available for everything from CVs to slideshows.</a:t>
            </a:r>
          </a:p>
        </p:txBody>
      </p:sp>
    </p:spTree>
    <p:extLst>
      <p:ext uri="{BB962C8B-B14F-4D97-AF65-F5344CB8AC3E}">
        <p14:creationId xmlns:p14="http://schemas.microsoft.com/office/powerpoint/2010/main" val="254180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latex software logo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740" y="4765122"/>
            <a:ext cx="2531258" cy="126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40B5940-F38E-4131-86B6-A7ABEB7B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Reasons not to use LaTeX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1C440B-3C8A-015D-00E6-37B8ED82C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3119862"/>
          </a:xfrm>
        </p:spPr>
        <p:txBody>
          <a:bodyPr/>
          <a:lstStyle/>
          <a:p>
            <a:r>
              <a:rPr lang="en-US" dirty="0"/>
              <a:t>Can be challenging to learn, especially for non-programmers – it is a different typesetting paradigm compared to Word</a:t>
            </a:r>
          </a:p>
          <a:p>
            <a:r>
              <a:rPr lang="en-US" dirty="0"/>
              <a:t>Some journals or your supervisor/collaborators want .docx (Word) files</a:t>
            </a:r>
          </a:p>
          <a:p>
            <a:r>
              <a:rPr lang="en-US" dirty="0"/>
              <a:t>You might not have complex formatting requirements</a:t>
            </a:r>
          </a:p>
        </p:txBody>
      </p:sp>
    </p:spTree>
    <p:extLst>
      <p:ext uri="{BB962C8B-B14F-4D97-AF65-F5344CB8AC3E}">
        <p14:creationId xmlns:p14="http://schemas.microsoft.com/office/powerpoint/2010/main" val="2259975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ABD8-CF37-5430-CCAB-E84C2A494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Overleaf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33132-BFB0-C132-BFEE-F4342346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27" y="2009104"/>
            <a:ext cx="5664519" cy="3846628"/>
          </a:xfrm>
        </p:spPr>
        <p:txBody>
          <a:bodyPr>
            <a:normAutofit/>
          </a:bodyPr>
          <a:lstStyle/>
          <a:p>
            <a:r>
              <a:rPr lang="en-US" dirty="0"/>
              <a:t>Online platform to author and collaborate on LaTeX documents</a:t>
            </a:r>
          </a:p>
          <a:p>
            <a:r>
              <a:rPr lang="en-US" dirty="0"/>
              <a:t>Real-time collaborative editing with comments &amp; tracked changes</a:t>
            </a:r>
          </a:p>
          <a:p>
            <a:r>
              <a:rPr lang="en-US" dirty="0"/>
              <a:t>Basic use is free; pro version is free with </a:t>
            </a:r>
            <a:r>
              <a:rPr lang="en-US" dirty="0" err="1"/>
              <a:t>UoE</a:t>
            </a:r>
            <a:r>
              <a:rPr lang="en-US" dirty="0"/>
              <a:t> email</a:t>
            </a:r>
          </a:p>
        </p:txBody>
      </p:sp>
      <p:pic>
        <p:nvPicPr>
          <p:cNvPr id="4" name="Picture 6" descr="Image result for latex software&quot;">
            <a:extLst>
              <a:ext uri="{FF2B5EF4-FFF2-40B4-BE49-F238E27FC236}">
                <a16:creationId xmlns:a16="http://schemas.microsoft.com/office/drawing/2014/main" id="{91AE9CB8-D02B-B50E-9EF3-B87E6BD15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755" y="1880314"/>
            <a:ext cx="5898971" cy="322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774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BB6E-56DE-1A0E-1B40-D752ED03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Overleaf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7A69-6F10-E90D-B440-CE7700A69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Easier than installing a LaTeX editor on your computer</a:t>
            </a:r>
          </a:p>
          <a:p>
            <a:pPr lvl="1"/>
            <a:r>
              <a:rPr lang="en-US" dirty="0"/>
              <a:t>no need to deal with updates, package installation, installation issues</a:t>
            </a:r>
          </a:p>
          <a:p>
            <a:pPr lvl="1"/>
            <a:r>
              <a:rPr lang="en-US" dirty="0"/>
              <a:t>easy to work on different devices</a:t>
            </a:r>
          </a:p>
          <a:p>
            <a:r>
              <a:rPr lang="en-US" dirty="0"/>
              <a:t>Many features that make using LaTeX easier:</a:t>
            </a:r>
          </a:p>
          <a:p>
            <a:pPr lvl="1"/>
            <a:r>
              <a:rPr lang="en-US" dirty="0"/>
              <a:t>rich text editor</a:t>
            </a:r>
          </a:p>
          <a:p>
            <a:pPr lvl="1"/>
            <a:r>
              <a:rPr lang="en-US" dirty="0"/>
              <a:t>autocomplete</a:t>
            </a:r>
          </a:p>
          <a:p>
            <a:pPr lvl="1"/>
            <a:r>
              <a:rPr lang="en-US" dirty="0"/>
              <a:t>automatic table creation</a:t>
            </a:r>
          </a:p>
          <a:p>
            <a:pPr lvl="1"/>
            <a:r>
              <a:rPr lang="en-US" dirty="0"/>
              <a:t>and many more</a:t>
            </a:r>
          </a:p>
          <a:p>
            <a:r>
              <a:rPr lang="en-US" dirty="0"/>
              <a:t>Collaboration features</a:t>
            </a:r>
          </a:p>
          <a:p>
            <a:r>
              <a:rPr lang="en-US" dirty="0"/>
              <a:t>GitHub integration</a:t>
            </a:r>
          </a:p>
          <a:p>
            <a:r>
              <a:rPr lang="en-US" dirty="0"/>
              <a:t>Direct submission to some journals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Image result for overleaf logo&quot;">
            <a:extLst>
              <a:ext uri="{FF2B5EF4-FFF2-40B4-BE49-F238E27FC236}">
                <a16:creationId xmlns:a16="http://schemas.microsoft.com/office/drawing/2014/main" id="{FC43F82F-C3BC-56A2-48C4-A07E89693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177" y="4615783"/>
            <a:ext cx="3627637" cy="120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644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1040c20-3f06-4e19-aa49-fcab1de7be5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824CA5DBFE164EBA5BB24D9FA6DF44" ma:contentTypeVersion="16" ma:contentTypeDescription="Create a new document." ma:contentTypeScope="" ma:versionID="05053ba0b57d756b5118f19681148d7d">
  <xsd:schema xmlns:xsd="http://www.w3.org/2001/XMLSchema" xmlns:xs="http://www.w3.org/2001/XMLSchema" xmlns:p="http://schemas.microsoft.com/office/2006/metadata/properties" xmlns:ns3="21040c20-3f06-4e19-aa49-fcab1de7be59" xmlns:ns4="a89e6492-216d-4037-974f-91e8ae84d7c2" targetNamespace="http://schemas.microsoft.com/office/2006/metadata/properties" ma:root="true" ma:fieldsID="57b8e4e19902e4860536a6aeb86e06a9" ns3:_="" ns4:_="">
    <xsd:import namespace="21040c20-3f06-4e19-aa49-fcab1de7be59"/>
    <xsd:import namespace="a89e6492-216d-4037-974f-91e8ae84d7c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ObjectDetectorVersions" minOccurs="0"/>
                <xsd:element ref="ns3:MediaServiceSystemTag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040c20-3f06-4e19-aa49-fcab1de7be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9e6492-216d-4037-974f-91e8ae84d7c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04A45D-6F6A-421C-AA7B-39DFAA25A296}">
  <ds:schemaRefs>
    <ds:schemaRef ds:uri="http://schemas.microsoft.com/office/2006/metadata/properties"/>
    <ds:schemaRef ds:uri="21040c20-3f06-4e19-aa49-fcab1de7be59"/>
    <ds:schemaRef ds:uri="a89e6492-216d-4037-974f-91e8ae84d7c2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0170929-63CF-426D-951F-B184E207E2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5B94088-681B-4596-9B2B-A93AD8ED83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040c20-3f06-4e19-aa49-fcab1de7be59"/>
    <ds:schemaRef ds:uri="a89e6492-216d-4037-974f-91e8ae84d7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2709</Words>
  <Application>Microsoft Office PowerPoint</Application>
  <PresentationFormat>Widescreen</PresentationFormat>
  <Paragraphs>383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Arial,Sans-Serif</vt:lpstr>
      <vt:lpstr>Calibri</vt:lpstr>
      <vt:lpstr>Calibri Light</vt:lpstr>
      <vt:lpstr>Consolas</vt:lpstr>
      <vt:lpstr>Menlo</vt:lpstr>
      <vt:lpstr>Source Sans Pro</vt:lpstr>
      <vt:lpstr>Office Theme</vt:lpstr>
      <vt:lpstr>PowerPoint Presentation</vt:lpstr>
      <vt:lpstr>PowerPoint Presentation</vt:lpstr>
      <vt:lpstr>Welcome! </vt:lpstr>
      <vt:lpstr>Week 1: Today's program</vt:lpstr>
      <vt:lpstr>What is LaTeX?</vt:lpstr>
      <vt:lpstr>Why learn LaTeX?</vt:lpstr>
      <vt:lpstr>Reasons not to use LaTeX</vt:lpstr>
      <vt:lpstr>Overleaf</vt:lpstr>
      <vt:lpstr>Advantages of Overleaf</vt:lpstr>
      <vt:lpstr>The Overleaf Interface</vt:lpstr>
      <vt:lpstr>Anatomy of a LaTeX document</vt:lpstr>
      <vt:lpstr>main.tex</vt:lpstr>
      <vt:lpstr>Try it yourselves!</vt:lpstr>
      <vt:lpstr>LaTeX commands</vt:lpstr>
      <vt:lpstr>Basic Formatting</vt:lpstr>
      <vt:lpstr>Structuring Your Document</vt:lpstr>
      <vt:lpstr>Comments</vt:lpstr>
      <vt:lpstr>LaTeX Environments</vt:lpstr>
      <vt:lpstr>Text Alignment</vt:lpstr>
      <vt:lpstr>Lists</vt:lpstr>
      <vt:lpstr>Nested Lists</vt:lpstr>
      <vt:lpstr>Adding Images</vt:lpstr>
      <vt:lpstr>Adding Images</vt:lpstr>
      <vt:lpstr>Adding Images</vt:lpstr>
      <vt:lpstr>Tables</vt:lpstr>
      <vt:lpstr>Additional Materials</vt:lpstr>
      <vt:lpstr>Week 2: Today’s program</vt:lpstr>
      <vt:lpstr>Chapters and Sections</vt:lpstr>
      <vt:lpstr>Chapters and Sections</vt:lpstr>
      <vt:lpstr>Table of Contents</vt:lpstr>
      <vt:lpstr>References</vt:lpstr>
      <vt:lpstr>References</vt:lpstr>
      <vt:lpstr>Cross referencing</vt:lpstr>
      <vt:lpstr>References</vt:lpstr>
      <vt:lpstr>References</vt:lpstr>
      <vt:lpstr>Natbib</vt:lpstr>
      <vt:lpstr>Citations</vt:lpstr>
      <vt:lpstr>Citations</vt:lpstr>
      <vt:lpstr>Citations</vt:lpstr>
      <vt:lpstr>Citations: Footnotes</vt:lpstr>
      <vt:lpstr>Numerical Citations</vt:lpstr>
      <vt:lpstr>Your turn!</vt:lpstr>
      <vt:lpstr>Additional Materials</vt:lpstr>
      <vt:lpstr>Feedback Form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Write your thesis</dc:title>
  <dc:creator>MICHIELIN Lucia</dc:creator>
  <cp:lastModifiedBy>Sarah Van Eyndhoven</cp:lastModifiedBy>
  <cp:revision>310</cp:revision>
  <dcterms:created xsi:type="dcterms:W3CDTF">2019-12-03T18:55:27Z</dcterms:created>
  <dcterms:modified xsi:type="dcterms:W3CDTF">2023-11-27T12:36:13Z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0x010100AD824CA5DBFE164EBA5BB24D9FA6DF44</vt:lpwstr>
  </property>
</Properties>
</file>

<file path=docProps/thumbnail.jpeg>
</file>